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6"/>
  </p:notesMasterIdLst>
  <p:sldIdLst>
    <p:sldId id="256" r:id="rId2"/>
    <p:sldId id="259" r:id="rId3"/>
    <p:sldId id="260" r:id="rId4"/>
    <p:sldId id="262" r:id="rId5"/>
    <p:sldId id="263" r:id="rId6"/>
    <p:sldId id="264" r:id="rId7"/>
    <p:sldId id="265" r:id="rId8"/>
    <p:sldId id="267" r:id="rId9"/>
    <p:sldId id="268" r:id="rId10"/>
    <p:sldId id="270" r:id="rId11"/>
    <p:sldId id="272" r:id="rId12"/>
    <p:sldId id="275" r:id="rId13"/>
    <p:sldId id="273" r:id="rId14"/>
    <p:sldId id="278" r:id="rId15"/>
    <p:sldId id="276" r:id="rId16"/>
    <p:sldId id="279" r:id="rId17"/>
    <p:sldId id="280" r:id="rId18"/>
    <p:sldId id="281" r:id="rId19"/>
    <p:sldId id="311" r:id="rId20"/>
    <p:sldId id="282" r:id="rId21"/>
    <p:sldId id="283" r:id="rId22"/>
    <p:sldId id="284" r:id="rId23"/>
    <p:sldId id="285" r:id="rId24"/>
    <p:sldId id="286" r:id="rId25"/>
    <p:sldId id="287" r:id="rId26"/>
    <p:sldId id="269" r:id="rId27"/>
    <p:sldId id="292" r:id="rId28"/>
    <p:sldId id="293" r:id="rId29"/>
    <p:sldId id="295" r:id="rId30"/>
    <p:sldId id="290" r:id="rId31"/>
    <p:sldId id="297" r:id="rId32"/>
    <p:sldId id="302" r:id="rId33"/>
    <p:sldId id="312" r:id="rId34"/>
    <p:sldId id="305"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FR Internationa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2"/>
    <p:restoredTop sz="70544" autoAdjust="0"/>
  </p:normalViewPr>
  <p:slideViewPr>
    <p:cSldViewPr snapToGrid="0">
      <p:cViewPr varScale="1">
        <p:scale>
          <a:sx n="88" d="100"/>
          <a:sy n="88" d="100"/>
        </p:scale>
        <p:origin x="81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67333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*Notes for trainers are in this section*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Ensure sign in: Name, Phone Number, Stage (if labeled), give out unique identifier (Bracelet with 4 digit)</a:t>
            </a:r>
            <a:endParaRPr dirty="0"/>
          </a:p>
        </p:txBody>
      </p:sp>
      <p:sp>
        <p:nvSpPr>
          <p:cNvPr id="103" name="Google Shape;1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605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6106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Have each participate demonstrate difficulty breathing with neck/chin flexed vs. extended</a:t>
            </a:r>
            <a:endParaRPr/>
          </a:p>
          <a:p>
            <a:pPr marL="0" lvl="0" indent="0" algn="l" rtl="0">
              <a:spcBef>
                <a:spcPts val="0"/>
              </a:spcBef>
              <a:spcAft>
                <a:spcPts val="0"/>
              </a:spcAft>
              <a:buNone/>
            </a:pPr>
            <a:r>
              <a:rPr lang="en-US"/>
              <a:t>Discuss significance of patient being able to talk with regard to patent airway and breathing</a:t>
            </a:r>
            <a:endParaRPr/>
          </a:p>
        </p:txBody>
      </p:sp>
      <p:sp>
        <p:nvSpPr>
          <p:cNvPr id="245" name="Google Shape;24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1860859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84048" lvl="1" indent="-182880" algn="l" rtl="0">
              <a:lnSpc>
                <a:spcPct val="90000"/>
              </a:lnSpc>
              <a:spcBef>
                <a:spcPts val="0"/>
              </a:spcBef>
              <a:spcAft>
                <a:spcPts val="0"/>
              </a:spcAft>
              <a:buSzPts val="2400"/>
              <a:buFont typeface="Arial"/>
              <a:buChar char="•"/>
            </a:pPr>
            <a:r>
              <a:rPr lang="en-US" sz="2400" b="1" dirty="0"/>
              <a:t>Look</a:t>
            </a:r>
            <a:r>
              <a:rPr lang="en-US" sz="2400" dirty="0"/>
              <a:t> (for chest rise and fall)</a:t>
            </a:r>
            <a:endParaRPr lang="en-US" dirty="0"/>
          </a:p>
          <a:p>
            <a:pPr marL="384048" lvl="1" indent="-182880" algn="l" rtl="0">
              <a:lnSpc>
                <a:spcPct val="90000"/>
              </a:lnSpc>
              <a:spcBef>
                <a:spcPts val="600"/>
              </a:spcBef>
              <a:spcAft>
                <a:spcPts val="0"/>
              </a:spcAft>
              <a:buSzPts val="2400"/>
              <a:buFont typeface="Arial"/>
              <a:buChar char="•"/>
            </a:pPr>
            <a:r>
              <a:rPr lang="en-US" sz="2400" b="1" dirty="0"/>
              <a:t>Listen</a:t>
            </a:r>
            <a:r>
              <a:rPr lang="en-US" sz="2400" dirty="0"/>
              <a:t> (for snoring or clear breathing sounds)</a:t>
            </a:r>
          </a:p>
          <a:p>
            <a:pPr marL="384048" lvl="1" indent="-182880" algn="l" rtl="0">
              <a:lnSpc>
                <a:spcPct val="90000"/>
              </a:lnSpc>
              <a:spcBef>
                <a:spcPts val="600"/>
              </a:spcBef>
              <a:spcAft>
                <a:spcPts val="0"/>
              </a:spcAft>
              <a:buSzPts val="2400"/>
              <a:buFont typeface="Arial"/>
              <a:buChar char="•"/>
            </a:pPr>
            <a:r>
              <a:rPr lang="en-US" sz="2400" dirty="0"/>
              <a:t>If patient is not breathing, bring him or her to the Hospital immediately!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Have each participate demonstrate difficulty breathing with neck/chin flexed vs. extended</a:t>
            </a:r>
            <a:endParaRPr dirty="0"/>
          </a:p>
          <a:p>
            <a:pPr marL="0" lvl="0" indent="0" algn="l" rtl="0">
              <a:spcBef>
                <a:spcPts val="0"/>
              </a:spcBef>
              <a:spcAft>
                <a:spcPts val="0"/>
              </a:spcAft>
              <a:buNone/>
            </a:pPr>
            <a:r>
              <a:rPr lang="en-US" dirty="0"/>
              <a:t>Discuss significance of patient being able to talk with regard to patent airway and breathing</a:t>
            </a:r>
            <a:endParaRPr dirty="0"/>
          </a:p>
        </p:txBody>
      </p:sp>
      <p:sp>
        <p:nvSpPr>
          <p:cNvPr id="284" name="Google Shape;28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3338194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59cb23be38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59cb23be38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384048" lvl="1" indent="-182880" algn="l" rtl="0">
              <a:spcBef>
                <a:spcPts val="600"/>
              </a:spcBef>
              <a:spcAft>
                <a:spcPts val="0"/>
              </a:spcAft>
              <a:buSzPts val="2400"/>
              <a:buFont typeface="Arial"/>
              <a:buChar char="•"/>
            </a:pPr>
            <a:r>
              <a:rPr lang="en-US" sz="2400" dirty="0"/>
              <a:t>If the patient is unconscious</a:t>
            </a:r>
            <a:endParaRPr lang="en-US" dirty="0"/>
          </a:p>
          <a:p>
            <a:pPr marL="566928" lvl="2" indent="-182879" algn="l" rtl="0">
              <a:spcBef>
                <a:spcPts val="600"/>
              </a:spcBef>
              <a:spcAft>
                <a:spcPts val="0"/>
              </a:spcAft>
              <a:buSzPts val="2000"/>
              <a:buFont typeface="Arial"/>
              <a:buChar char="•"/>
            </a:pPr>
            <a:r>
              <a:rPr lang="en-US" sz="2000" dirty="0"/>
              <a:t>While stabilizing the neck</a:t>
            </a:r>
            <a:endParaRPr lang="en-US" dirty="0"/>
          </a:p>
          <a:p>
            <a:pPr marL="566928" lvl="2" indent="-182879" algn="l" rtl="0">
              <a:spcBef>
                <a:spcPts val="600"/>
              </a:spcBef>
              <a:spcAft>
                <a:spcPts val="0"/>
              </a:spcAft>
              <a:buSzPts val="2000"/>
              <a:buFont typeface="Arial"/>
              <a:buChar char="•"/>
            </a:pPr>
            <a:r>
              <a:rPr lang="en-US" sz="2000" dirty="0"/>
              <a:t>Roll the patient onto side (“Recovery Position”)</a:t>
            </a:r>
          </a:p>
          <a:p>
            <a:pPr marL="566928" lvl="2" indent="-182879" algn="l" rtl="0">
              <a:spcBef>
                <a:spcPts val="600"/>
              </a:spcBef>
              <a:spcAft>
                <a:spcPts val="0"/>
              </a:spcAft>
              <a:buSzPts val="2000"/>
              <a:buFont typeface="Arial"/>
              <a:buChar char="•"/>
            </a:pPr>
            <a:r>
              <a:rPr lang="en-US" sz="2000" dirty="0"/>
              <a:t>This will allow any fluids blocking the patient’s airway to drain</a:t>
            </a:r>
          </a:p>
          <a:p>
            <a:pPr marL="0" lvl="0" indent="0" algn="l" rtl="0">
              <a:spcBef>
                <a:spcPts val="1200"/>
              </a:spcBef>
              <a:spcAft>
                <a:spcPts val="200"/>
              </a:spcAft>
              <a:buNone/>
            </a:pPr>
            <a:endParaRPr lang="en-US" dirty="0"/>
          </a:p>
          <a:p>
            <a:pPr marL="0" lvl="0" indent="0" algn="l" rtl="0">
              <a:spcBef>
                <a:spcPts val="0"/>
              </a:spcBef>
              <a:spcAft>
                <a:spcPts val="0"/>
              </a:spcAft>
              <a:buNone/>
            </a:pPr>
            <a:endParaRPr dirty="0"/>
          </a:p>
        </p:txBody>
      </p:sp>
      <p:sp>
        <p:nvSpPr>
          <p:cNvPr id="258" name="Google Shape;258;g59cb23be38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1968893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577469ef25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577469ef25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42900" algn="l" rtl="0">
              <a:spcBef>
                <a:spcPts val="1200"/>
              </a:spcBef>
              <a:spcAft>
                <a:spcPts val="0"/>
              </a:spcAft>
              <a:buSzPts val="1800"/>
              <a:buChar char="●"/>
            </a:pPr>
            <a:r>
              <a:rPr lang="en-US" dirty="0"/>
              <a:t>One way to assess circulation is by taking your patients pulse</a:t>
            </a:r>
          </a:p>
          <a:p>
            <a:pPr marL="457200" lvl="0" indent="-342900" algn="l" rtl="0">
              <a:spcBef>
                <a:spcPts val="0"/>
              </a:spcBef>
              <a:spcAft>
                <a:spcPts val="0"/>
              </a:spcAft>
              <a:buSzPts val="1800"/>
              <a:buChar char="●"/>
            </a:pPr>
            <a:r>
              <a:rPr lang="en-US" b="1" dirty="0"/>
              <a:t>Here are two ways to look for a pulse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 PULSE DOES NOT MEAN THE PATIENT IS DEAD</a:t>
            </a:r>
            <a:endParaRPr dirty="0"/>
          </a:p>
        </p:txBody>
      </p:sp>
      <p:sp>
        <p:nvSpPr>
          <p:cNvPr id="320" name="Google Shape;320;g577469ef25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1126124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Breakout session with partner</a:t>
            </a:r>
          </a:p>
        </p:txBody>
      </p:sp>
      <p:sp>
        <p:nvSpPr>
          <p:cNvPr id="293" name="Google Shape;29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152029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571a93751d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571a93751d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g571a93751d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1471359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342" name="Google Shape;34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302429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577469ef25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577469ef25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351" name="Google Shape;351;g577469ef25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53269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9388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is a first aid course teaching you how to provide first aid to trauma victims </a:t>
            </a:r>
            <a:endParaRPr dirty="0"/>
          </a:p>
          <a:p>
            <a:pPr marL="0" lvl="0" indent="0" algn="l" rtl="0">
              <a:spcBef>
                <a:spcPts val="0"/>
              </a:spcBef>
              <a:spcAft>
                <a:spcPts val="0"/>
              </a:spcAft>
              <a:buNone/>
            </a:pPr>
            <a:r>
              <a:rPr lang="en-US" dirty="0"/>
              <a:t>Read off slide for agenda</a:t>
            </a:r>
          </a:p>
          <a:p>
            <a:pPr marL="0" lvl="0" indent="0" algn="l" rtl="0">
              <a:spcBef>
                <a:spcPts val="0"/>
              </a:spcBef>
              <a:spcAft>
                <a:spcPts val="0"/>
              </a:spcAft>
              <a:buNone/>
            </a:pPr>
            <a:endParaRPr dirty="0"/>
          </a:p>
          <a:p>
            <a:pPr marL="0" lvl="0" indent="0" algn="l" rtl="0">
              <a:spcBef>
                <a:spcPts val="0"/>
              </a:spcBef>
              <a:spcAft>
                <a:spcPts val="0"/>
              </a:spcAft>
              <a:buNone/>
            </a:pPr>
            <a:r>
              <a:rPr lang="en-US" dirty="0"/>
              <a:t>NOTE: This won’t be a lecture the whole time. We will have break out sessions to practice these skills</a:t>
            </a:r>
            <a:endParaRPr dirty="0"/>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0894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0" name="Google Shape;360;p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1589469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577469ef25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8" name="Google Shape;368;g577469ef25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5692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377" name="Google Shape;377;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413271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Change in form = change how the limb should look</a:t>
            </a:r>
            <a:endParaRPr dirty="0"/>
          </a:p>
        </p:txBody>
      </p:sp>
      <p:sp>
        <p:nvSpPr>
          <p:cNvPr id="385" name="Google Shape;38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1486180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84048" lvl="1" indent="-182880" algn="l" rtl="0">
              <a:lnSpc>
                <a:spcPct val="90000"/>
              </a:lnSpc>
              <a:spcBef>
                <a:spcPts val="0"/>
              </a:spcBef>
              <a:spcAft>
                <a:spcPts val="0"/>
              </a:spcAft>
              <a:buSzPts val="2400"/>
              <a:buFont typeface="Arial"/>
              <a:buChar char="•"/>
            </a:pPr>
            <a:r>
              <a:rPr lang="en-US" sz="2400" dirty="0"/>
              <a:t> Move the limb as little as possible – fixation is the goal (immobilization of bone)</a:t>
            </a:r>
          </a:p>
          <a:p>
            <a:pPr marL="384048" lvl="0" indent="0" algn="l" rtl="0">
              <a:lnSpc>
                <a:spcPct val="90000"/>
              </a:lnSpc>
              <a:spcBef>
                <a:spcPts val="0"/>
              </a:spcBef>
              <a:spcAft>
                <a:spcPts val="0"/>
              </a:spcAft>
              <a:buNone/>
            </a:pPr>
            <a:endParaRPr lang="en-US" sz="2400" dirty="0"/>
          </a:p>
          <a:p>
            <a:pPr marL="384048" lvl="1" indent="-182880" algn="l" rtl="0">
              <a:lnSpc>
                <a:spcPct val="90000"/>
              </a:lnSpc>
              <a:spcBef>
                <a:spcPts val="600"/>
              </a:spcBef>
              <a:spcAft>
                <a:spcPts val="0"/>
              </a:spcAft>
              <a:buSzPts val="2400"/>
              <a:buFont typeface="Arial"/>
              <a:buChar char="•"/>
            </a:pPr>
            <a:r>
              <a:rPr lang="en-US" sz="2400" dirty="0"/>
              <a:t> Use wooden splinting boards to and fabric ties to keep the limb clean, still, and stable</a:t>
            </a:r>
          </a:p>
          <a:p>
            <a:pPr marL="384048" lvl="1" indent="-182880" algn="l" rtl="0">
              <a:lnSpc>
                <a:spcPct val="90000"/>
              </a:lnSpc>
              <a:spcBef>
                <a:spcPts val="600"/>
              </a:spcBef>
              <a:spcAft>
                <a:spcPts val="0"/>
              </a:spcAft>
              <a:buSzPts val="2400"/>
              <a:buFont typeface="Arial"/>
              <a:buChar char="•"/>
            </a:pPr>
            <a:endParaRPr lang="en-US" sz="2400" dirty="0"/>
          </a:p>
          <a:p>
            <a:pPr marL="384048" lvl="1" indent="-182880" algn="l" rtl="0">
              <a:lnSpc>
                <a:spcPct val="90000"/>
              </a:lnSpc>
              <a:spcBef>
                <a:spcPts val="600"/>
              </a:spcBef>
              <a:spcAft>
                <a:spcPts val="0"/>
              </a:spcAft>
              <a:buSzPts val="2400"/>
              <a:buFont typeface="Arial"/>
              <a:buChar char="•"/>
            </a:pPr>
            <a:r>
              <a:rPr lang="en-US" sz="2400" dirty="0"/>
              <a:t> Open fractures should be covered with clean, wet gauze</a:t>
            </a:r>
            <a:endParaRPr lang="en-US" dirty="0"/>
          </a:p>
          <a:p>
            <a:pPr marL="384048" lvl="1" indent="-30479" algn="l" rtl="0">
              <a:lnSpc>
                <a:spcPct val="90000"/>
              </a:lnSpc>
              <a:spcBef>
                <a:spcPts val="600"/>
              </a:spcBef>
              <a:spcAft>
                <a:spcPts val="0"/>
              </a:spcAft>
              <a:buSzPts val="2400"/>
              <a:buFont typeface="Arial"/>
              <a:buNone/>
            </a:pPr>
            <a:endParaRPr lang="en-US" sz="2400" dirty="0"/>
          </a:p>
          <a:p>
            <a:pPr marL="0" lvl="0" indent="0" algn="l" rtl="0">
              <a:spcBef>
                <a:spcPts val="0"/>
              </a:spcBef>
              <a:spcAft>
                <a:spcPts val="0"/>
              </a:spcAft>
              <a:buNone/>
            </a:pPr>
            <a:endParaRPr dirty="0"/>
          </a:p>
        </p:txBody>
      </p:sp>
      <p:sp>
        <p:nvSpPr>
          <p:cNvPr id="393" name="Google Shape;393;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1749628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84048" lvl="1" indent="-187960" algn="l" rtl="0">
              <a:lnSpc>
                <a:spcPct val="90000"/>
              </a:lnSpc>
              <a:spcBef>
                <a:spcPts val="0"/>
              </a:spcBef>
              <a:spcAft>
                <a:spcPts val="0"/>
              </a:spcAft>
              <a:buSzPts val="2960"/>
              <a:buFont typeface="Arial"/>
              <a:buChar char="•"/>
            </a:pPr>
            <a:r>
              <a:rPr lang="en-US" sz="2960" b="1" dirty="0"/>
              <a:t> Do not</a:t>
            </a:r>
            <a:r>
              <a:rPr lang="en-US" sz="2960" dirty="0"/>
              <a:t> try to restore the broken bone back to its original position by pressing, pulling, or reinserting the bone</a:t>
            </a:r>
          </a:p>
          <a:p>
            <a:pPr marL="384048" lvl="0" indent="0" algn="l" rtl="0">
              <a:lnSpc>
                <a:spcPct val="90000"/>
              </a:lnSpc>
              <a:spcBef>
                <a:spcPts val="0"/>
              </a:spcBef>
              <a:spcAft>
                <a:spcPts val="0"/>
              </a:spcAft>
              <a:buNone/>
            </a:pPr>
            <a:endParaRPr lang="en-US" sz="2960" dirty="0"/>
          </a:p>
          <a:p>
            <a:pPr marL="384048" lvl="1" indent="-187960" algn="l" rtl="0">
              <a:lnSpc>
                <a:spcPct val="90000"/>
              </a:lnSpc>
              <a:spcBef>
                <a:spcPts val="600"/>
              </a:spcBef>
              <a:spcAft>
                <a:spcPts val="0"/>
              </a:spcAft>
              <a:buSzPts val="2960"/>
              <a:buFont typeface="Arial"/>
              <a:buChar char="•"/>
            </a:pPr>
            <a:r>
              <a:rPr lang="en-US" sz="2960" dirty="0"/>
              <a:t> If you are having difficulty splinting or the patient has multiple injuries, </a:t>
            </a:r>
            <a:r>
              <a:rPr lang="en-US" sz="2960" b="1" dirty="0"/>
              <a:t>do not delay transport</a:t>
            </a:r>
            <a:r>
              <a:rPr lang="en-US" sz="2960" dirty="0"/>
              <a:t> to the hospital for fracture splint</a:t>
            </a:r>
            <a:endParaRPr lang="en-US" dirty="0"/>
          </a:p>
          <a:p>
            <a:pPr marL="0" lvl="0" indent="0" algn="l" rtl="0">
              <a:spcBef>
                <a:spcPts val="0"/>
              </a:spcBef>
              <a:spcAft>
                <a:spcPts val="0"/>
              </a:spcAft>
              <a:buNone/>
            </a:pPr>
            <a:endParaRPr dirty="0"/>
          </a:p>
        </p:txBody>
      </p:sp>
      <p:sp>
        <p:nvSpPr>
          <p:cNvPr id="402" name="Google Shape;402;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138571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71a93751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571a93751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566928" lvl="2" indent="-106679" algn="l" rtl="0">
              <a:lnSpc>
                <a:spcPct val="90000"/>
              </a:lnSpc>
              <a:spcBef>
                <a:spcPts val="600"/>
              </a:spcBef>
              <a:spcAft>
                <a:spcPts val="0"/>
              </a:spcAft>
              <a:buClr>
                <a:schemeClr val="accent1"/>
              </a:buClr>
              <a:buSzPts val="1200"/>
              <a:buFont typeface="Arial"/>
              <a:buChar char="•"/>
            </a:pPr>
            <a:r>
              <a:rPr lang="en-US" dirty="0">
                <a:solidFill>
                  <a:srgbClr val="3F3F3F"/>
                </a:solidFill>
              </a:rPr>
              <a:t>Don’t run to the loudest victim</a:t>
            </a:r>
            <a:endParaRPr dirty="0">
              <a:solidFill>
                <a:srgbClr val="3F3F3F"/>
              </a:solidFill>
            </a:endParaRPr>
          </a:p>
          <a:p>
            <a:pPr marL="566928" lvl="2" indent="-106679" algn="l" rtl="0">
              <a:lnSpc>
                <a:spcPct val="90000"/>
              </a:lnSpc>
              <a:spcBef>
                <a:spcPts val="600"/>
              </a:spcBef>
              <a:spcAft>
                <a:spcPts val="0"/>
              </a:spcAft>
              <a:buClr>
                <a:schemeClr val="accent1"/>
              </a:buClr>
              <a:buSzPts val="1200"/>
              <a:buFont typeface="Arial"/>
              <a:buChar char="•"/>
            </a:pPr>
            <a:r>
              <a:rPr lang="en-US" dirty="0">
                <a:solidFill>
                  <a:srgbClr val="3F3F3F"/>
                </a:solidFill>
              </a:rPr>
              <a:t>Unconscious victims first</a:t>
            </a:r>
            <a:endParaRPr dirty="0">
              <a:solidFill>
                <a:srgbClr val="3F3F3F"/>
              </a:solidFill>
            </a:endParaRPr>
          </a:p>
          <a:p>
            <a:pPr marL="566928" lvl="2" indent="-106679" algn="l" rtl="0">
              <a:lnSpc>
                <a:spcPct val="90000"/>
              </a:lnSpc>
              <a:spcBef>
                <a:spcPts val="600"/>
              </a:spcBef>
              <a:spcAft>
                <a:spcPts val="0"/>
              </a:spcAft>
              <a:buClr>
                <a:schemeClr val="accent1"/>
              </a:buClr>
              <a:buSzPts val="1200"/>
              <a:buFont typeface="Arial"/>
              <a:buChar char="•"/>
            </a:pPr>
            <a:r>
              <a:rPr lang="en-US" dirty="0">
                <a:solidFill>
                  <a:srgbClr val="3F3F3F"/>
                </a:solidFill>
              </a:rPr>
              <a:t>Shout or rub victim to assess</a:t>
            </a:r>
            <a:endParaRPr b="1" dirty="0">
              <a:solidFill>
                <a:srgbClr val="3F3F3F"/>
              </a:solidFill>
            </a:endParaRPr>
          </a:p>
          <a:p>
            <a:pPr marL="566928" lvl="2" indent="-144779" algn="l" rtl="0">
              <a:lnSpc>
                <a:spcPct val="90000"/>
              </a:lnSpc>
              <a:spcBef>
                <a:spcPts val="600"/>
              </a:spcBef>
              <a:spcAft>
                <a:spcPts val="0"/>
              </a:spcAft>
              <a:buClr>
                <a:schemeClr val="accent1"/>
              </a:buClr>
              <a:buSzPts val="1200"/>
              <a:buFont typeface="Arial"/>
              <a:buChar char="•"/>
            </a:pPr>
            <a:r>
              <a:rPr lang="en-US" dirty="0">
                <a:solidFill>
                  <a:srgbClr val="3F3F3F"/>
                </a:solidFill>
              </a:rPr>
              <a:t>Look for those that you can treat easily, do not treat those who are past help</a:t>
            </a:r>
            <a:endParaRPr dirty="0">
              <a:solidFill>
                <a:srgbClr val="3F3F3F"/>
              </a:solidFill>
            </a:endParaRPr>
          </a:p>
          <a:p>
            <a:pPr marL="566928" lvl="2" indent="-144779" algn="l" rtl="0">
              <a:lnSpc>
                <a:spcPct val="90000"/>
              </a:lnSpc>
              <a:spcBef>
                <a:spcPts val="600"/>
              </a:spcBef>
              <a:spcAft>
                <a:spcPts val="0"/>
              </a:spcAft>
              <a:buClr>
                <a:schemeClr val="accent1"/>
              </a:buClr>
              <a:buSzPts val="1200"/>
              <a:buFont typeface="Arial"/>
              <a:buChar char="•"/>
            </a:pPr>
            <a:r>
              <a:rPr lang="en-US" dirty="0">
                <a:solidFill>
                  <a:srgbClr val="3F3F3F"/>
                </a:solidFill>
              </a:rPr>
              <a:t>Better to save more than just one</a:t>
            </a:r>
            <a:endParaRPr dirty="0">
              <a:solidFill>
                <a:srgbClr val="3F3F3F"/>
              </a:solidFill>
            </a:endParaRPr>
          </a:p>
          <a:p>
            <a:pPr marL="0" lvl="0" indent="0" algn="l" rtl="0">
              <a:spcBef>
                <a:spcPts val="0"/>
              </a:spcBef>
              <a:spcAft>
                <a:spcPts val="0"/>
              </a:spcAft>
              <a:buNone/>
            </a:pPr>
            <a:endParaRPr lang="en-US" dirty="0"/>
          </a:p>
        </p:txBody>
      </p:sp>
      <p:sp>
        <p:nvSpPr>
          <p:cNvPr id="197" name="Google Shape;197;g571a93751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extLst>
      <p:ext uri="{BB962C8B-B14F-4D97-AF65-F5344CB8AC3E}">
        <p14:creationId xmlns:p14="http://schemas.microsoft.com/office/powerpoint/2010/main" val="7324181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577469ef25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g577469ef25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1533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4211757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4143705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Immediate care given to a person who has been injured or suddenly taken ill using locally available material when medical assistance is not available or is delayed, before the victim is referred to the nearest hospital.</a:t>
            </a:r>
            <a:endParaRPr lang="en-US" dirty="0"/>
          </a:p>
        </p:txBody>
      </p:sp>
      <p:sp>
        <p:nvSpPr>
          <p:cNvPr id="131" name="Google Shape;13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85108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27" name="Google Shape;427;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26321231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84048" lvl="1" indent="-182880" algn="l" rtl="0">
              <a:lnSpc>
                <a:spcPct val="90000"/>
              </a:lnSpc>
              <a:spcBef>
                <a:spcPts val="0"/>
              </a:spcBef>
              <a:spcAft>
                <a:spcPts val="0"/>
              </a:spcAft>
              <a:buSzPts val="2400"/>
              <a:buFont typeface="Arial"/>
              <a:buChar char="•"/>
            </a:pPr>
            <a:r>
              <a:rPr lang="en-US" sz="2400" dirty="0"/>
              <a:t>Once again, if possible, get others to help and maintain control of the neck</a:t>
            </a:r>
            <a:endParaRPr lang="en-US" dirty="0"/>
          </a:p>
          <a:p>
            <a:pPr marL="384048" lvl="1" indent="-182880" algn="l" rtl="0">
              <a:lnSpc>
                <a:spcPct val="90000"/>
              </a:lnSpc>
              <a:spcBef>
                <a:spcPts val="600"/>
              </a:spcBef>
              <a:spcAft>
                <a:spcPts val="0"/>
              </a:spcAft>
              <a:buSzPts val="2400"/>
              <a:buFont typeface="Arial"/>
              <a:buChar char="•"/>
            </a:pPr>
            <a:r>
              <a:rPr lang="en-US" sz="2400" dirty="0"/>
              <a:t> If supine, place victim onto tarp by log-rolling</a:t>
            </a:r>
            <a:endParaRPr lang="en-US" dirty="0"/>
          </a:p>
          <a:p>
            <a:pPr marL="384048" lvl="1" indent="-182880" algn="l" rtl="0">
              <a:lnSpc>
                <a:spcPct val="90000"/>
              </a:lnSpc>
              <a:spcBef>
                <a:spcPts val="600"/>
              </a:spcBef>
              <a:spcAft>
                <a:spcPts val="0"/>
              </a:spcAft>
              <a:buSzPts val="2400"/>
              <a:buFont typeface="Arial"/>
              <a:buChar char="•"/>
            </a:pPr>
            <a:r>
              <a:rPr lang="en-US" sz="2400" dirty="0"/>
              <a:t> </a:t>
            </a:r>
            <a:r>
              <a:rPr lang="en-US" sz="2400" b="1" dirty="0"/>
              <a:t>Drive the victim at a reasonable speed</a:t>
            </a:r>
            <a:endParaRPr lang="en-US" b="1" dirty="0"/>
          </a:p>
          <a:p>
            <a:pPr marL="566928" lvl="2" indent="-182880" algn="l" rtl="0">
              <a:lnSpc>
                <a:spcPct val="90000"/>
              </a:lnSpc>
              <a:spcBef>
                <a:spcPts val="600"/>
              </a:spcBef>
              <a:spcAft>
                <a:spcPts val="0"/>
              </a:spcAft>
              <a:buSzPts val="2000"/>
              <a:buFont typeface="Arial"/>
              <a:buChar char="•"/>
            </a:pPr>
            <a:r>
              <a:rPr lang="en-US" sz="2000" dirty="0"/>
              <a:t> Speed may cause more harm to the patient</a:t>
            </a:r>
            <a:endParaRPr lang="en-US" dirty="0"/>
          </a:p>
          <a:p>
            <a:pPr marL="566928" lvl="2" indent="-182880" algn="l" rtl="0">
              <a:lnSpc>
                <a:spcPct val="90000"/>
              </a:lnSpc>
              <a:spcBef>
                <a:spcPts val="600"/>
              </a:spcBef>
              <a:spcAft>
                <a:spcPts val="0"/>
              </a:spcAft>
              <a:buSzPts val="2000"/>
              <a:buFont typeface="Arial"/>
              <a:buChar char="•"/>
            </a:pPr>
            <a:r>
              <a:rPr lang="en-US" sz="2000" dirty="0"/>
              <a:t> Will likely not make a difference in transport time, and you will have a higher chance yourself of becoming a victim</a:t>
            </a:r>
            <a:endParaRPr lang="en-US" dirty="0"/>
          </a:p>
          <a:p>
            <a:pPr marL="566928" lvl="2" indent="-182880" algn="l" rtl="0">
              <a:lnSpc>
                <a:spcPct val="90000"/>
              </a:lnSpc>
              <a:spcBef>
                <a:spcPts val="600"/>
              </a:spcBef>
              <a:spcAft>
                <a:spcPts val="0"/>
              </a:spcAft>
              <a:buSzPts val="2000"/>
              <a:buFont typeface="Arial"/>
              <a:buChar char="•"/>
            </a:pPr>
            <a:r>
              <a:rPr lang="en-US" sz="2000" dirty="0"/>
              <a:t> Practice moving victims from scene onto motorcycle and securing</a:t>
            </a:r>
            <a:endParaRPr lang="en-US" dirty="0"/>
          </a:p>
          <a:p>
            <a:pPr marL="749808" lvl="3" indent="-182880" algn="l" rtl="0">
              <a:lnSpc>
                <a:spcPct val="90000"/>
              </a:lnSpc>
              <a:spcBef>
                <a:spcPts val="600"/>
              </a:spcBef>
              <a:spcAft>
                <a:spcPts val="0"/>
              </a:spcAft>
              <a:buSzPts val="2000"/>
              <a:buFont typeface="Arial"/>
              <a:buChar char="•"/>
            </a:pPr>
            <a:r>
              <a:rPr lang="en-US" sz="2000" dirty="0"/>
              <a:t> Victim must be kept upright</a:t>
            </a:r>
          </a:p>
          <a:p>
            <a:pPr marL="0" lvl="0" indent="457200" algn="l" rtl="0">
              <a:spcBef>
                <a:spcPts val="600"/>
              </a:spcBef>
              <a:spcAft>
                <a:spcPts val="0"/>
              </a:spcAft>
              <a:buNone/>
            </a:pPr>
            <a:r>
              <a:rPr lang="en-US" sz="2000" b="1" dirty="0"/>
              <a:t>(I</a:t>
            </a:r>
            <a:r>
              <a:rPr lang="en-US" b="1" dirty="0"/>
              <a:t>F MULTIPLE EXTREMITY INJURIES</a:t>
            </a:r>
            <a:r>
              <a:rPr lang="en-US" sz="2000" b="1" dirty="0"/>
              <a:t>, </a:t>
            </a:r>
            <a:r>
              <a:rPr lang="en-US" b="1" dirty="0"/>
              <a:t>WAIT FOR ALTERNATIVE TRANSPORT)</a:t>
            </a:r>
            <a:endParaRPr lang="en-US" sz="2000" b="1" dirty="0"/>
          </a:p>
          <a:p>
            <a:pPr marL="0" lvl="0" indent="0" algn="l" rtl="0">
              <a:spcBef>
                <a:spcPts val="0"/>
              </a:spcBef>
              <a:spcAft>
                <a:spcPts val="0"/>
              </a:spcAft>
              <a:buNone/>
            </a:pPr>
            <a:endParaRPr sz="4000" dirty="0"/>
          </a:p>
        </p:txBody>
      </p:sp>
      <p:sp>
        <p:nvSpPr>
          <p:cNvPr id="496" name="Google Shape;496;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16789127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84048" lvl="1" indent="-157480" algn="l" rtl="0">
              <a:spcBef>
                <a:spcPts val="0"/>
              </a:spcBef>
              <a:spcAft>
                <a:spcPts val="0"/>
              </a:spcAft>
              <a:buSzPts val="1400"/>
              <a:buAutoNum type="arabicPeriod"/>
            </a:pPr>
            <a:r>
              <a:rPr lang="en-US" dirty="0"/>
              <a:t>Seat the driver</a:t>
            </a:r>
            <a:endParaRPr dirty="0"/>
          </a:p>
          <a:p>
            <a:pPr marL="384048" lvl="1" indent="-157480" algn="l" rtl="0">
              <a:spcBef>
                <a:spcPts val="0"/>
              </a:spcBef>
              <a:spcAft>
                <a:spcPts val="0"/>
              </a:spcAft>
              <a:buSzPts val="1400"/>
              <a:buAutoNum type="arabicPeriod"/>
            </a:pPr>
            <a:r>
              <a:rPr lang="en-US" dirty="0"/>
              <a:t>Position the victim, spread legs and place onto seat behind rider</a:t>
            </a:r>
            <a:endParaRPr dirty="0"/>
          </a:p>
          <a:p>
            <a:pPr marL="384048" lvl="1" indent="-157480" algn="l" rtl="0">
              <a:spcBef>
                <a:spcPts val="0"/>
              </a:spcBef>
              <a:spcAft>
                <a:spcPts val="0"/>
              </a:spcAft>
              <a:buSzPts val="1400"/>
              <a:buAutoNum type="arabicPeriod"/>
            </a:pPr>
            <a:r>
              <a:rPr lang="en-US" dirty="0"/>
              <a:t>First Aider at victim’s head follow onto seat behind victim</a:t>
            </a:r>
            <a:endParaRPr dirty="0"/>
          </a:p>
          <a:p>
            <a:pPr marL="0" lvl="1" indent="0" algn="l" rtl="0">
              <a:spcBef>
                <a:spcPts val="0"/>
              </a:spcBef>
              <a:spcAft>
                <a:spcPts val="0"/>
              </a:spcAft>
              <a:buClr>
                <a:schemeClr val="dk1"/>
              </a:buClr>
              <a:buSzPts val="2400"/>
              <a:buFont typeface="Arial"/>
              <a:buNone/>
            </a:pPr>
            <a:r>
              <a:rPr lang="en-US" dirty="0"/>
              <a:t>- Just use the reverse order when removing victim from the motorcycle</a:t>
            </a:r>
            <a:endParaRPr sz="1000" dirty="0"/>
          </a:p>
        </p:txBody>
      </p:sp>
      <p:sp>
        <p:nvSpPr>
          <p:cNvPr id="545" name="Google Shape;545;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extLst>
      <p:ext uri="{BB962C8B-B14F-4D97-AF65-F5344CB8AC3E}">
        <p14:creationId xmlns:p14="http://schemas.microsoft.com/office/powerpoint/2010/main" val="3311106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61950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85750" marR="0" lvl="0" indent="-260350" algn="l" rtl="0">
              <a:spcBef>
                <a:spcPts val="0"/>
              </a:spcBef>
              <a:spcAft>
                <a:spcPts val="0"/>
              </a:spcAft>
              <a:buClr>
                <a:schemeClr val="dk1"/>
              </a:buClr>
              <a:buSzPts val="2400"/>
              <a:buFont typeface="Arial"/>
              <a:buChar char="•"/>
            </a:pPr>
            <a:r>
              <a:rPr lang="en-US" sz="1100" dirty="0"/>
              <a:t>Forms will be available at all Community Health Centers and Hospitals and chiefdom headquarters</a:t>
            </a:r>
          </a:p>
          <a:p>
            <a:pPr marL="25400" marR="0" lvl="0" algn="l" rtl="0">
              <a:spcBef>
                <a:spcPts val="0"/>
              </a:spcBef>
              <a:spcAft>
                <a:spcPts val="0"/>
              </a:spcAft>
              <a:buClr>
                <a:schemeClr val="dk1"/>
              </a:buClr>
              <a:buSzPts val="2400"/>
            </a:pPr>
            <a:endParaRPr lang="en-US" sz="1100" dirty="0"/>
          </a:p>
          <a:p>
            <a:pPr marL="285750" marR="0" lvl="0" indent="-260350" algn="l" rtl="0">
              <a:spcBef>
                <a:spcPts val="0"/>
              </a:spcBef>
              <a:spcAft>
                <a:spcPts val="0"/>
              </a:spcAft>
              <a:buClr>
                <a:schemeClr val="dk1"/>
              </a:buClr>
              <a:buSzPts val="2400"/>
              <a:buFont typeface="Arial"/>
              <a:buChar char="•"/>
            </a:pPr>
            <a:r>
              <a:rPr lang="en-US" sz="1100" dirty="0"/>
              <a:t>Once you have transported a patient, please fill out and turn in the form.</a:t>
            </a:r>
          </a:p>
          <a:p>
            <a:pPr marL="285750" marR="0" lvl="0" indent="-260350" algn="l" rtl="0">
              <a:spcBef>
                <a:spcPts val="0"/>
              </a:spcBef>
              <a:spcAft>
                <a:spcPts val="0"/>
              </a:spcAft>
              <a:buClr>
                <a:schemeClr val="dk1"/>
              </a:buClr>
              <a:buSzPts val="2400"/>
              <a:buFont typeface="Arial"/>
              <a:buChar char="•"/>
            </a:pPr>
            <a:endParaRPr lang="en-US" sz="1100" dirty="0"/>
          </a:p>
          <a:p>
            <a:pPr marL="285750" marR="0" lvl="0" indent="-260350" algn="l" rtl="0">
              <a:spcBef>
                <a:spcPts val="0"/>
              </a:spcBef>
              <a:spcAft>
                <a:spcPts val="0"/>
              </a:spcAft>
              <a:buClr>
                <a:schemeClr val="dk1"/>
              </a:buClr>
              <a:buSzPts val="2400"/>
              <a:buFont typeface="Arial"/>
              <a:buChar char="•"/>
            </a:pPr>
            <a:r>
              <a:rPr lang="en-US" sz="1100" dirty="0"/>
              <a:t>It is very important to fill out the form so we can make this training better</a:t>
            </a:r>
          </a:p>
          <a:p>
            <a:pPr marL="285750" marR="0" lvl="0" indent="-260350" algn="l" rtl="0">
              <a:spcBef>
                <a:spcPts val="0"/>
              </a:spcBef>
              <a:spcAft>
                <a:spcPts val="0"/>
              </a:spcAft>
              <a:buClr>
                <a:schemeClr val="dk1"/>
              </a:buClr>
              <a:buSzPts val="2400"/>
              <a:buFont typeface="Arial"/>
              <a:buChar char="•"/>
            </a:pPr>
            <a:endParaRPr lang="en-US" sz="1100" dirty="0"/>
          </a:p>
          <a:p>
            <a:pPr marL="285750" marR="0" lvl="0" indent="-260350" algn="l" rtl="0">
              <a:spcBef>
                <a:spcPts val="0"/>
              </a:spcBef>
              <a:spcAft>
                <a:spcPts val="0"/>
              </a:spcAft>
              <a:buClr>
                <a:schemeClr val="dk1"/>
              </a:buClr>
              <a:buSzPts val="2400"/>
              <a:buFont typeface="Arial"/>
              <a:buChar char="•"/>
            </a:pPr>
            <a:r>
              <a:rPr lang="en-US" sz="1100" dirty="0"/>
              <a:t>You don’t have</a:t>
            </a:r>
            <a:r>
              <a:rPr lang="en-US" sz="1100" baseline="0" dirty="0"/>
              <a:t> to take the patient to hospital if their injury is not severe and if they ask you not to</a:t>
            </a:r>
            <a:endParaRPr lang="en-US" sz="1100" dirty="0"/>
          </a:p>
        </p:txBody>
      </p:sp>
      <p:sp>
        <p:nvSpPr>
          <p:cNvPr id="586" name="Google Shape;586;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6695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ASK: volunteers/questions </a:t>
            </a:r>
            <a:endParaRPr dirty="0"/>
          </a:p>
          <a:p>
            <a:pPr marL="0" lvl="0" indent="0" algn="l" rtl="0">
              <a:spcBef>
                <a:spcPts val="0"/>
              </a:spcBef>
              <a:spcAft>
                <a:spcPts val="0"/>
              </a:spcAft>
              <a:buNone/>
            </a:pPr>
            <a:endParaRPr dirty="0"/>
          </a:p>
          <a:p>
            <a:pPr marL="384048" lvl="1" indent="-157480" algn="l" rtl="0">
              <a:spcBef>
                <a:spcPts val="0"/>
              </a:spcBef>
              <a:spcAft>
                <a:spcPts val="0"/>
              </a:spcAft>
              <a:buSzPts val="1400"/>
              <a:buChar char="•"/>
            </a:pPr>
            <a:r>
              <a:rPr lang="en-US" dirty="0"/>
              <a:t>First Aid training is of value in:</a:t>
            </a:r>
            <a:endParaRPr dirty="0"/>
          </a:p>
          <a:p>
            <a:pPr marL="566928" lvl="2" indent="-157479" algn="l" rtl="0">
              <a:spcBef>
                <a:spcPts val="0"/>
              </a:spcBef>
              <a:spcAft>
                <a:spcPts val="0"/>
              </a:spcAft>
              <a:buSzPts val="1400"/>
              <a:buAutoNum type="arabicPeriod"/>
            </a:pPr>
            <a:r>
              <a:rPr lang="en-US" dirty="0"/>
              <a:t>Equipping individuals to deal with whole situations, the person and the injury</a:t>
            </a:r>
            <a:endParaRPr dirty="0"/>
          </a:p>
          <a:p>
            <a:pPr marL="566928" lvl="2" indent="-157479" algn="l" rtl="0">
              <a:spcBef>
                <a:spcPts val="0"/>
              </a:spcBef>
              <a:spcAft>
                <a:spcPts val="0"/>
              </a:spcAft>
              <a:buSzPts val="1400"/>
              <a:buAutoNum type="arabicPeriod"/>
            </a:pPr>
            <a:r>
              <a:rPr lang="en-US" dirty="0"/>
              <a:t>Distinguishing between what to do and what not to do</a:t>
            </a:r>
            <a:endParaRPr dirty="0"/>
          </a:p>
          <a:p>
            <a:pPr marL="566928" lvl="2" indent="-157479" algn="l" rtl="0">
              <a:spcBef>
                <a:spcPts val="0"/>
              </a:spcBef>
              <a:spcAft>
                <a:spcPts val="0"/>
              </a:spcAft>
              <a:buSzPts val="1400"/>
              <a:buAutoNum type="arabicPeriod"/>
            </a:pPr>
            <a:r>
              <a:rPr lang="en-US" dirty="0"/>
              <a:t>Helps you to do the right thing at the right time – safely and effectively</a:t>
            </a:r>
            <a:endParaRPr sz="1000" dirty="0"/>
          </a:p>
        </p:txBody>
      </p:sp>
      <p:sp>
        <p:nvSpPr>
          <p:cNvPr id="145" name="Google Shape;14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6081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384048" lvl="1" indent="-182880" algn="l" rtl="0">
              <a:lnSpc>
                <a:spcPct val="90000"/>
              </a:lnSpc>
              <a:spcBef>
                <a:spcPts val="0"/>
              </a:spcBef>
              <a:spcAft>
                <a:spcPts val="0"/>
              </a:spcAft>
              <a:buSzPts val="2800"/>
              <a:buFont typeface="Arial"/>
              <a:buChar char="•"/>
            </a:pPr>
            <a:r>
              <a:rPr lang="en-US" sz="2800" dirty="0"/>
              <a:t> Evidence of willingness to help and promotion of confidence by       demonstration of competence</a:t>
            </a:r>
            <a:endParaRPr lang="en-US" dirty="0"/>
          </a:p>
          <a:p>
            <a:pPr marL="384048" lvl="1" indent="-182880" algn="l" rtl="0">
              <a:lnSpc>
                <a:spcPct val="90000"/>
              </a:lnSpc>
              <a:spcBef>
                <a:spcPts val="600"/>
              </a:spcBef>
              <a:spcAft>
                <a:spcPts val="0"/>
              </a:spcAft>
              <a:buSzPts val="2800"/>
              <a:buFont typeface="Arial"/>
              <a:buChar char="•"/>
            </a:pPr>
            <a:r>
              <a:rPr lang="en-US" sz="2800" dirty="0"/>
              <a:t> Encouraging with his words</a:t>
            </a:r>
            <a:endParaRPr lang="en-US" dirty="0"/>
          </a:p>
          <a:p>
            <a:pPr marL="384048" lvl="1" indent="-182880" algn="l" rtl="0">
              <a:lnSpc>
                <a:spcPct val="90000"/>
              </a:lnSpc>
              <a:spcBef>
                <a:spcPts val="600"/>
              </a:spcBef>
              <a:spcAft>
                <a:spcPts val="0"/>
              </a:spcAft>
              <a:buSzPts val="2800"/>
              <a:buFont typeface="Arial"/>
              <a:buChar char="•"/>
            </a:pPr>
            <a:r>
              <a:rPr lang="en-US" sz="2800" dirty="0"/>
              <a:t> Trustworthy</a:t>
            </a:r>
            <a:endParaRPr lang="en-US" dirty="0"/>
          </a:p>
          <a:p>
            <a:pPr marL="384048" lvl="1" indent="-182880" algn="l" rtl="0">
              <a:lnSpc>
                <a:spcPct val="90000"/>
              </a:lnSpc>
              <a:spcBef>
                <a:spcPts val="600"/>
              </a:spcBef>
              <a:spcAft>
                <a:spcPts val="0"/>
              </a:spcAft>
              <a:buSzPts val="2800"/>
              <a:buFont typeface="Arial"/>
              <a:buChar char="•"/>
            </a:pPr>
            <a:r>
              <a:rPr lang="en-US" sz="2800" dirty="0"/>
              <a:t> Responsible</a:t>
            </a:r>
            <a:endParaRPr lang="en-US" dirty="0"/>
          </a:p>
          <a:p>
            <a:pPr marL="384048" lvl="1" indent="-182880" algn="l" rtl="0">
              <a:lnSpc>
                <a:spcPct val="90000"/>
              </a:lnSpc>
              <a:spcBef>
                <a:spcPts val="600"/>
              </a:spcBef>
              <a:spcAft>
                <a:spcPts val="0"/>
              </a:spcAft>
              <a:buSzPts val="2800"/>
              <a:buFont typeface="Arial"/>
              <a:buChar char="•"/>
            </a:pPr>
            <a:r>
              <a:rPr lang="en-US" sz="2800" dirty="0"/>
              <a:t> Empathetic</a:t>
            </a:r>
          </a:p>
          <a:p>
            <a:pPr marL="384048" lvl="1" indent="-182880" algn="l" rtl="0">
              <a:lnSpc>
                <a:spcPct val="90000"/>
              </a:lnSpc>
              <a:spcBef>
                <a:spcPts val="600"/>
              </a:spcBef>
              <a:spcAft>
                <a:spcPts val="0"/>
              </a:spcAft>
              <a:buSzPts val="2800"/>
              <a:buFont typeface="Arial"/>
              <a:buChar char="•"/>
            </a:pPr>
            <a:r>
              <a:rPr lang="en-US" sz="2800" dirty="0"/>
              <a:t> Competence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competence- participant will be able to understand the principles and procedures as well as how to use the tools for administering first aid</a:t>
            </a:r>
            <a:endParaRPr dirty="0"/>
          </a:p>
        </p:txBody>
      </p:sp>
      <p:sp>
        <p:nvSpPr>
          <p:cNvPr id="152" name="Google Shape;15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5792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658368" lvl="1" indent="-457200" algn="l" rtl="0">
              <a:lnSpc>
                <a:spcPct val="90000"/>
              </a:lnSpc>
              <a:spcBef>
                <a:spcPts val="0"/>
              </a:spcBef>
              <a:spcAft>
                <a:spcPts val="0"/>
              </a:spcAft>
              <a:buSzPts val="2400"/>
              <a:buFont typeface="Calibri"/>
              <a:buAutoNum type="arabicParenR"/>
            </a:pPr>
            <a:r>
              <a:rPr lang="en-US" sz="2400" dirty="0">
                <a:solidFill>
                  <a:srgbClr val="A5A5A5"/>
                </a:solidFill>
              </a:rPr>
              <a:t>Principles and definitions</a:t>
            </a:r>
            <a:endParaRPr lang="en-US" dirty="0"/>
          </a:p>
          <a:p>
            <a:pPr marL="658368" lvl="1" indent="-457200" algn="l" rtl="0">
              <a:lnSpc>
                <a:spcPct val="90000"/>
              </a:lnSpc>
              <a:spcBef>
                <a:spcPts val="600"/>
              </a:spcBef>
              <a:spcAft>
                <a:spcPts val="0"/>
              </a:spcAft>
              <a:buSzPts val="2400"/>
              <a:buFont typeface="Calibri"/>
              <a:buAutoNum type="arabicParenR"/>
            </a:pPr>
            <a:r>
              <a:rPr lang="en-US" sz="2400" dirty="0"/>
              <a:t>Scene Safety (DR.)</a:t>
            </a:r>
            <a:endParaRPr lang="en-US" dirty="0"/>
          </a:p>
          <a:p>
            <a:pPr marL="658368" lvl="1" indent="-457200" algn="l" rtl="0">
              <a:lnSpc>
                <a:spcPct val="90000"/>
              </a:lnSpc>
              <a:spcBef>
                <a:spcPts val="600"/>
              </a:spcBef>
              <a:spcAft>
                <a:spcPts val="0"/>
              </a:spcAft>
              <a:buSzPts val="2400"/>
              <a:buFont typeface="Calibri"/>
              <a:buAutoNum type="arabicParenR"/>
            </a:pPr>
            <a:r>
              <a:rPr lang="en-US" sz="2400" dirty="0"/>
              <a:t>Managing Multiple Victims/ABC’s</a:t>
            </a:r>
            <a:endParaRPr lang="en-US" dirty="0"/>
          </a:p>
          <a:p>
            <a:pPr marL="932688" lvl="4" indent="-195580" algn="l" rtl="0">
              <a:lnSpc>
                <a:spcPct val="90000"/>
              </a:lnSpc>
              <a:spcBef>
                <a:spcPts val="600"/>
              </a:spcBef>
              <a:spcAft>
                <a:spcPts val="0"/>
              </a:spcAft>
              <a:buSzPts val="2000"/>
              <a:buFont typeface="Arial"/>
              <a:buChar char="◦"/>
            </a:pPr>
            <a:r>
              <a:rPr lang="en-US" sz="2000" dirty="0"/>
              <a:t>Airway Management</a:t>
            </a:r>
            <a:endParaRPr lang="en-US" dirty="0"/>
          </a:p>
          <a:p>
            <a:pPr marL="932688" lvl="4" indent="-195580" algn="l" rtl="0">
              <a:lnSpc>
                <a:spcPct val="90000"/>
              </a:lnSpc>
              <a:spcBef>
                <a:spcPts val="600"/>
              </a:spcBef>
              <a:spcAft>
                <a:spcPts val="0"/>
              </a:spcAft>
              <a:buSzPts val="2000"/>
              <a:buFont typeface="Arial"/>
              <a:buChar char="◦"/>
            </a:pPr>
            <a:r>
              <a:rPr lang="en-US" sz="2000" dirty="0"/>
              <a:t>Bleeding Control</a:t>
            </a:r>
            <a:endParaRPr lang="en-US" dirty="0"/>
          </a:p>
          <a:p>
            <a:pPr marL="658368" lvl="1" indent="-457200" algn="l" rtl="0">
              <a:lnSpc>
                <a:spcPct val="90000"/>
              </a:lnSpc>
              <a:spcBef>
                <a:spcPts val="600"/>
              </a:spcBef>
              <a:spcAft>
                <a:spcPts val="0"/>
              </a:spcAft>
              <a:buSzPts val="2400"/>
              <a:buFont typeface="Calibri"/>
              <a:buAutoNum type="arabicParenR"/>
            </a:pPr>
            <a:r>
              <a:rPr lang="en-US" sz="2400" dirty="0"/>
              <a:t>Fracture Splinting</a:t>
            </a:r>
            <a:endParaRPr lang="en-US" dirty="0"/>
          </a:p>
          <a:p>
            <a:pPr marL="658368" lvl="1" indent="-457200" algn="l" rtl="0">
              <a:lnSpc>
                <a:spcPct val="90000"/>
              </a:lnSpc>
              <a:spcBef>
                <a:spcPts val="600"/>
              </a:spcBef>
              <a:spcAft>
                <a:spcPts val="0"/>
              </a:spcAft>
              <a:buSzPts val="2400"/>
              <a:buFont typeface="Calibri"/>
              <a:buAutoNum type="arabicParenR"/>
            </a:pPr>
            <a:r>
              <a:rPr lang="en-US" sz="2400" dirty="0"/>
              <a:t>Victim Transport</a:t>
            </a:r>
            <a:endParaRPr lang="en-US" dirty="0"/>
          </a:p>
          <a:p>
            <a:pPr marL="0" lvl="0" indent="0" algn="l" rtl="0">
              <a:spcBef>
                <a:spcPts val="0"/>
              </a:spcBef>
              <a:spcAft>
                <a:spcPts val="0"/>
              </a:spcAft>
              <a:buNone/>
            </a:pPr>
            <a:endParaRPr dirty="0"/>
          </a:p>
        </p:txBody>
      </p:sp>
      <p:sp>
        <p:nvSpPr>
          <p:cNvPr id="159" name="Google Shape;15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9903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0" algn="l" rtl="0">
              <a:lnSpc>
                <a:spcPct val="90000"/>
              </a:lnSpc>
              <a:spcBef>
                <a:spcPts val="0"/>
              </a:spcBef>
              <a:spcAft>
                <a:spcPts val="0"/>
              </a:spcAft>
              <a:buNone/>
            </a:pPr>
            <a:r>
              <a:rPr lang="en-US" sz="2400" b="1" dirty="0"/>
              <a:t>Personal safety is your priority</a:t>
            </a:r>
          </a:p>
          <a:p>
            <a:pPr marL="914400" lvl="0" indent="-355600" algn="l" rtl="0">
              <a:lnSpc>
                <a:spcPct val="90000"/>
              </a:lnSpc>
              <a:spcBef>
                <a:spcPts val="0"/>
              </a:spcBef>
              <a:spcAft>
                <a:spcPts val="0"/>
              </a:spcAft>
              <a:buSzPts val="2000"/>
              <a:buChar char="●"/>
            </a:pPr>
            <a:r>
              <a:rPr lang="en-US" sz="2000" dirty="0"/>
              <a:t>Make sure the area is safe before you enter, especially in the case of road traffic accidents</a:t>
            </a:r>
          </a:p>
          <a:p>
            <a:pPr marL="914400" lvl="0" indent="0" algn="l" rtl="0">
              <a:lnSpc>
                <a:spcPct val="90000"/>
              </a:lnSpc>
              <a:spcBef>
                <a:spcPts val="0"/>
              </a:spcBef>
              <a:spcAft>
                <a:spcPts val="0"/>
              </a:spcAft>
              <a:buNone/>
            </a:pPr>
            <a:endParaRPr lang="en-US" sz="600" dirty="0"/>
          </a:p>
          <a:p>
            <a:pPr marL="457200" lvl="0" indent="0" algn="l" rtl="0">
              <a:lnSpc>
                <a:spcPct val="90000"/>
              </a:lnSpc>
              <a:spcBef>
                <a:spcPts val="0"/>
              </a:spcBef>
              <a:spcAft>
                <a:spcPts val="0"/>
              </a:spcAft>
              <a:buNone/>
            </a:pPr>
            <a:r>
              <a:rPr lang="en-US" sz="2400" b="1" dirty="0"/>
              <a:t>Ask someone to call for help</a:t>
            </a:r>
            <a:endParaRPr lang="en-US" b="1" dirty="0"/>
          </a:p>
          <a:p>
            <a:pPr marL="914400" lvl="0" indent="-355600" algn="l" rtl="0">
              <a:lnSpc>
                <a:spcPct val="90000"/>
              </a:lnSpc>
              <a:spcBef>
                <a:spcPts val="0"/>
              </a:spcBef>
              <a:spcAft>
                <a:spcPts val="0"/>
              </a:spcAft>
              <a:buSzPts val="2000"/>
              <a:buChar char="●"/>
            </a:pPr>
            <a:r>
              <a:rPr lang="en-US" sz="2000" dirty="0"/>
              <a:t>Ask for nearby bystanders to assist you by monitoring for danger</a:t>
            </a:r>
          </a:p>
          <a:p>
            <a:pPr marL="1828800" lvl="0" indent="0" algn="l" rtl="0">
              <a:lnSpc>
                <a:spcPct val="90000"/>
              </a:lnSpc>
              <a:spcBef>
                <a:spcPts val="0"/>
              </a:spcBef>
              <a:spcAft>
                <a:spcPts val="0"/>
              </a:spcAft>
              <a:buNone/>
            </a:pPr>
            <a:endParaRPr lang="en-US" sz="600" dirty="0"/>
          </a:p>
          <a:p>
            <a:pPr marL="457200" lvl="0" indent="0" algn="l" rtl="0">
              <a:lnSpc>
                <a:spcPct val="90000"/>
              </a:lnSpc>
              <a:spcBef>
                <a:spcPts val="0"/>
              </a:spcBef>
              <a:spcAft>
                <a:spcPts val="0"/>
              </a:spcAft>
              <a:buNone/>
            </a:pPr>
            <a:r>
              <a:rPr lang="en-US" sz="2400" b="1" dirty="0"/>
              <a:t>“BSI/Scene Safe”</a:t>
            </a:r>
            <a:endParaRPr lang="en-US" b="1" dirty="0"/>
          </a:p>
          <a:p>
            <a:pPr marL="914400" lvl="0" indent="-355600" algn="l" rtl="0">
              <a:lnSpc>
                <a:spcPct val="90000"/>
              </a:lnSpc>
              <a:spcBef>
                <a:spcPts val="0"/>
              </a:spcBef>
              <a:spcAft>
                <a:spcPts val="0"/>
              </a:spcAft>
              <a:buSzPts val="2000"/>
              <a:buChar char="●"/>
            </a:pPr>
            <a:r>
              <a:rPr lang="en-US" sz="2000" dirty="0"/>
              <a:t>Body Substance Isolation</a:t>
            </a:r>
            <a:endParaRPr lang="en-US" dirty="0"/>
          </a:p>
          <a:p>
            <a:pPr marL="914400" lvl="0" indent="-355600" algn="l" rtl="0">
              <a:lnSpc>
                <a:spcPct val="90000"/>
              </a:lnSpc>
              <a:spcBef>
                <a:spcPts val="0"/>
              </a:spcBef>
              <a:spcAft>
                <a:spcPts val="0"/>
              </a:spcAft>
              <a:buSzPts val="2000"/>
              <a:buChar char="●"/>
            </a:pPr>
            <a:r>
              <a:rPr lang="en-US" sz="2000" dirty="0"/>
              <a:t>Check if the scene is safe</a:t>
            </a:r>
          </a:p>
          <a:p>
            <a:pPr marL="0" lvl="0" indent="0" algn="l" rtl="0">
              <a:lnSpc>
                <a:spcPct val="90000"/>
              </a:lnSpc>
              <a:spcBef>
                <a:spcPts val="0"/>
              </a:spcBef>
              <a:spcAft>
                <a:spcPts val="0"/>
              </a:spcAft>
              <a:buNone/>
            </a:pPr>
            <a:endParaRPr lang="en-US" sz="600" dirty="0"/>
          </a:p>
          <a:p>
            <a:pPr marL="457200" lvl="0" indent="0" algn="l" rtl="0">
              <a:lnSpc>
                <a:spcPct val="90000"/>
              </a:lnSpc>
              <a:spcBef>
                <a:spcPts val="0"/>
              </a:spcBef>
              <a:spcAft>
                <a:spcPts val="0"/>
              </a:spcAft>
              <a:buNone/>
            </a:pPr>
            <a:r>
              <a:rPr lang="en-US" sz="2400" b="1" dirty="0"/>
              <a:t>Assume patients carry infections – Always protect yourself!</a:t>
            </a:r>
            <a:endParaRPr lang="en-US" b="1" dirty="0"/>
          </a:p>
          <a:p>
            <a:pPr marL="914400" lvl="0" indent="-355600" algn="l" rtl="0">
              <a:lnSpc>
                <a:spcPct val="90000"/>
              </a:lnSpc>
              <a:spcBef>
                <a:spcPts val="0"/>
              </a:spcBef>
              <a:spcAft>
                <a:spcPts val="0"/>
              </a:spcAft>
              <a:buSzPts val="2000"/>
              <a:buChar char="●"/>
            </a:pPr>
            <a:r>
              <a:rPr lang="en-US" sz="2000" dirty="0"/>
              <a:t>Easy and effective to do so</a:t>
            </a:r>
            <a:endParaRPr lang="en-US" dirty="0"/>
          </a:p>
          <a:p>
            <a:pPr marL="914400" lvl="0" indent="-349250" algn="l" rtl="0">
              <a:lnSpc>
                <a:spcPct val="90000"/>
              </a:lnSpc>
              <a:spcBef>
                <a:spcPts val="0"/>
              </a:spcBef>
              <a:spcAft>
                <a:spcPts val="0"/>
              </a:spcAft>
              <a:buSzPts val="1900"/>
              <a:buChar char="●"/>
            </a:pPr>
            <a:r>
              <a:rPr lang="en-US" sz="1900" dirty="0"/>
              <a:t>Don’t get body fluids on your skin</a:t>
            </a:r>
          </a:p>
          <a:p>
            <a:pPr marL="384048" lvl="1" indent="-55879" algn="l" rtl="0">
              <a:lnSpc>
                <a:spcPct val="90000"/>
              </a:lnSpc>
              <a:spcBef>
                <a:spcPts val="600"/>
              </a:spcBef>
              <a:spcAft>
                <a:spcPts val="0"/>
              </a:spcAft>
              <a:buSzPts val="2000"/>
              <a:buFont typeface="Arial"/>
              <a:buNone/>
            </a:pPr>
            <a:endParaRPr lang="en-US" sz="2000" dirty="0"/>
          </a:p>
          <a:p>
            <a:pPr marL="457200" lvl="1" indent="0" algn="l" rtl="0">
              <a:lnSpc>
                <a:spcPct val="115000"/>
              </a:lnSpc>
              <a:spcBef>
                <a:spcPts val="0"/>
              </a:spcBef>
              <a:spcAft>
                <a:spcPts val="0"/>
              </a:spcAft>
              <a:buNone/>
            </a:pPr>
            <a:r>
              <a:rPr lang="en-US" sz="2400" b="1" dirty="0"/>
              <a:t>Protect yourself and the victim from potential hazards</a:t>
            </a:r>
          </a:p>
          <a:p>
            <a:pPr marL="914400" lvl="1" indent="-381000" algn="l" rtl="0">
              <a:lnSpc>
                <a:spcPct val="100000"/>
              </a:lnSpc>
              <a:spcBef>
                <a:spcPts val="0"/>
              </a:spcBef>
              <a:spcAft>
                <a:spcPts val="0"/>
              </a:spcAft>
              <a:buSzPts val="2400"/>
              <a:buChar char="●"/>
            </a:pPr>
            <a:r>
              <a:rPr lang="en-US" sz="2400" dirty="0"/>
              <a:t>Look for smoke, fire, leaking petrol, dangerous traffic and make the decision to change location</a:t>
            </a:r>
          </a:p>
          <a:p>
            <a:pPr marL="914400" lvl="1" indent="-381000" algn="l" rtl="0">
              <a:lnSpc>
                <a:spcPct val="100000"/>
              </a:lnSpc>
              <a:spcBef>
                <a:spcPts val="0"/>
              </a:spcBef>
              <a:spcAft>
                <a:spcPts val="0"/>
              </a:spcAft>
              <a:buSzPts val="2400"/>
              <a:buChar char="●"/>
            </a:pPr>
            <a:r>
              <a:rPr lang="en-US" sz="2400" dirty="0"/>
              <a:t>Use your motorcycle to protect rescuers and victims</a:t>
            </a:r>
          </a:p>
          <a:p>
            <a:pPr marL="457200" lvl="1" indent="0" algn="l" rtl="0">
              <a:lnSpc>
                <a:spcPct val="100000"/>
              </a:lnSpc>
              <a:spcBef>
                <a:spcPts val="0"/>
              </a:spcBef>
              <a:spcAft>
                <a:spcPts val="0"/>
              </a:spcAft>
              <a:buNone/>
            </a:pPr>
            <a:endParaRPr lang="en-US" sz="2400" dirty="0"/>
          </a:p>
          <a:p>
            <a:pPr marL="457200" lvl="1" indent="0" algn="l" rtl="0">
              <a:lnSpc>
                <a:spcPct val="115000"/>
              </a:lnSpc>
              <a:spcBef>
                <a:spcPts val="0"/>
              </a:spcBef>
              <a:spcAft>
                <a:spcPts val="0"/>
              </a:spcAft>
              <a:buNone/>
            </a:pPr>
            <a:r>
              <a:rPr lang="en-US" sz="2400" b="1" dirty="0"/>
              <a:t>Stabilize vehicles</a:t>
            </a:r>
          </a:p>
          <a:p>
            <a:pPr marL="914400" lvl="1" indent="-381000" algn="l" rtl="0">
              <a:lnSpc>
                <a:spcPct val="100000"/>
              </a:lnSpc>
              <a:spcBef>
                <a:spcPts val="0"/>
              </a:spcBef>
              <a:spcAft>
                <a:spcPts val="0"/>
              </a:spcAft>
              <a:buSzPts val="2400"/>
              <a:buChar char="●"/>
            </a:pPr>
            <a:r>
              <a:rPr lang="en-US" sz="2400" dirty="0"/>
              <a:t>Turn off the ignition</a:t>
            </a:r>
          </a:p>
          <a:p>
            <a:pPr marL="914400" lvl="1" indent="-381000" algn="l" rtl="0">
              <a:lnSpc>
                <a:spcPct val="100000"/>
              </a:lnSpc>
              <a:spcBef>
                <a:spcPts val="0"/>
              </a:spcBef>
              <a:spcAft>
                <a:spcPts val="0"/>
              </a:spcAft>
              <a:buSzPts val="2400"/>
              <a:buChar char="●"/>
            </a:pPr>
            <a:r>
              <a:rPr lang="en-US" sz="2400" dirty="0"/>
              <a:t>Pull the parking brake</a:t>
            </a:r>
          </a:p>
          <a:p>
            <a:pPr marL="384048" lvl="1" indent="-55879" algn="l" rtl="0">
              <a:lnSpc>
                <a:spcPct val="90000"/>
              </a:lnSpc>
              <a:spcBef>
                <a:spcPts val="600"/>
              </a:spcBef>
              <a:spcAft>
                <a:spcPts val="0"/>
              </a:spcAft>
              <a:buSzPts val="2000"/>
              <a:buFont typeface="Arial"/>
              <a:buNone/>
            </a:pPr>
            <a:endParaRPr lang="en-US" sz="2000" dirty="0"/>
          </a:p>
          <a:p>
            <a:pPr marL="384048" lvl="1" indent="-55879" algn="l" rtl="0">
              <a:lnSpc>
                <a:spcPct val="90000"/>
              </a:lnSpc>
              <a:spcBef>
                <a:spcPts val="600"/>
              </a:spcBef>
              <a:spcAft>
                <a:spcPts val="0"/>
              </a:spcAft>
              <a:buSzPts val="2000"/>
              <a:buFont typeface="Arial"/>
              <a:buNone/>
            </a:pPr>
            <a:endParaRPr lang="en-US" sz="2000"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Stress personal safety- Don’t want to make a second patient which can be you. Be brave but not stupid. It’s not worth dying to provide first aid </a:t>
            </a:r>
            <a:endParaRPr dirty="0"/>
          </a:p>
        </p:txBody>
      </p:sp>
      <p:sp>
        <p:nvSpPr>
          <p:cNvPr id="167" name="Google Shape;16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2587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Consent- if they’re bleeding and say no, stay incase they later want help.</a:t>
            </a:r>
            <a:endParaRPr/>
          </a:p>
          <a:p>
            <a:pPr marL="0" lvl="0" indent="0" algn="l" rtl="0">
              <a:spcBef>
                <a:spcPts val="0"/>
              </a:spcBef>
              <a:spcAft>
                <a:spcPts val="0"/>
              </a:spcAft>
              <a:buNone/>
            </a:pPr>
            <a:r>
              <a:rPr lang="en-US"/>
              <a:t>Implied Consent “if unconscious, you assume a reasonable person would desire help”</a:t>
            </a:r>
            <a:endParaRPr/>
          </a:p>
        </p:txBody>
      </p:sp>
      <p:sp>
        <p:nvSpPr>
          <p:cNvPr id="181" name="Google Shape;18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4096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77469ef25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g577469ef25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659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2"/>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 y="6334316"/>
            <a:ext cx="12192000"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3" name="Google Shape;23;p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6" name="Google Shape;26;p2"/>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1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1"/>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0" name="Google Shape;90;p1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1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2"/>
          <p:cNvSpPr txBox="1">
            <a:spLocks noGrp="1"/>
          </p:cNvSpPr>
          <p:nvPr>
            <p:ph type="title"/>
          </p:nvPr>
        </p:nvSpPr>
        <p:spPr>
          <a:xfrm rot="5400000">
            <a:off x="7159401" y="1977801"/>
            <a:ext cx="5759898" cy="2628900"/>
          </a:xfrm>
          <a:prstGeom prst="rect">
            <a:avLst/>
          </a:prstGeom>
          <a:noFill/>
          <a:ln>
            <a:noFill/>
          </a:ln>
        </p:spPr>
        <p:txBody>
          <a:bodyPr spcFirstLastPara="1" wrap="square" lIns="91425" tIns="45700" rIns="91425" bIns="45700" anchor="b" anchorCtr="0"/>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2"/>
          <p:cNvSpPr txBox="1">
            <a:spLocks noGrp="1"/>
          </p:cNvSpPr>
          <p:nvPr>
            <p:ph type="body" idx="1"/>
          </p:nvPr>
        </p:nvSpPr>
        <p:spPr>
          <a:xfrm rot="5400000">
            <a:off x="1825401" y="-574899"/>
            <a:ext cx="5759898" cy="7734300"/>
          </a:xfrm>
          <a:prstGeom prst="rect">
            <a:avLst/>
          </a:prstGeom>
          <a:noFill/>
          <a:ln>
            <a:noFill/>
          </a:ln>
        </p:spPr>
        <p:txBody>
          <a:bodyPr spcFirstLastPara="1" wrap="square" lIns="45700" tIns="0" rIns="45700" bIns="0" anchor="t" anchorCtr="0"/>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8" name="Google Shape;98;p1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33"/>
        <p:cNvGrpSpPr/>
        <p:nvPr/>
      </p:nvGrpSpPr>
      <p:grpSpPr>
        <a:xfrm>
          <a:off x="0" y="0"/>
          <a:ext cx="0" cy="0"/>
          <a:chOff x="0" y="0"/>
          <a:chExt cx="0" cy="0"/>
        </a:xfrm>
      </p:grpSpPr>
      <p:sp>
        <p:nvSpPr>
          <p:cNvPr id="34" name="Google Shape;34;p4"/>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4"/>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38" name="Google Shape;38;p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1" name="Google Shape;41;p4"/>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5"/>
          <p:cNvSpPr txBox="1">
            <a:spLocks noGrp="1"/>
          </p:cNvSpPr>
          <p:nvPr>
            <p:ph type="body" idx="1"/>
          </p:nvPr>
        </p:nvSpPr>
        <p:spPr>
          <a:xfrm>
            <a:off x="1097280" y="1845734"/>
            <a:ext cx="4937760" cy="4023359"/>
          </a:xfrm>
          <a:prstGeom prst="rect">
            <a:avLst/>
          </a:prstGeom>
          <a:noFill/>
          <a:ln>
            <a:noFill/>
          </a:ln>
        </p:spPr>
        <p:txBody>
          <a:bodyPr spcFirstLastPara="1" wrap="square" lIns="0" tIns="45700" rIns="0" bIns="45700" anchor="t" anchorCtr="0"/>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5" name="Google Shape;45;p5"/>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6" name="Google Shape;46;p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6"/>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2" name="Google Shape;52;p6"/>
          <p:cNvSpPr txBox="1">
            <a:spLocks noGrp="1"/>
          </p:cNvSpPr>
          <p:nvPr>
            <p:ph type="body" idx="2"/>
          </p:nvPr>
        </p:nvSpPr>
        <p:spPr>
          <a:xfrm>
            <a:off x="1097280" y="2582335"/>
            <a:ext cx="4937760" cy="3286760"/>
          </a:xfrm>
          <a:prstGeom prst="rect">
            <a:avLst/>
          </a:prstGeom>
          <a:noFill/>
          <a:ln>
            <a:noFill/>
          </a:ln>
        </p:spPr>
        <p:txBody>
          <a:bodyPr spcFirstLastPara="1" wrap="square" lIns="0" tIns="45700" rIns="0" bIns="45700" anchor="t" anchorCtr="0"/>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3" name="Google Shape;53;p6"/>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4" name="Google Shape;54;p6"/>
          <p:cNvSpPr txBox="1">
            <a:spLocks noGrp="1"/>
          </p:cNvSpPr>
          <p:nvPr>
            <p:ph type="body" idx="4"/>
          </p:nvPr>
        </p:nvSpPr>
        <p:spPr>
          <a:xfrm>
            <a:off x="6217920" y="2582334"/>
            <a:ext cx="4937760" cy="3286760"/>
          </a:xfrm>
          <a:prstGeom prst="rect">
            <a:avLst/>
          </a:prstGeom>
          <a:noFill/>
          <a:ln>
            <a:noFill/>
          </a:ln>
        </p:spPr>
        <p:txBody>
          <a:bodyPr spcFirstLastPara="1" wrap="square" lIns="0" tIns="45700" rIns="0" bIns="45700" anchor="t" anchorCtr="0"/>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5" name="Google Shape;55;p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3"/>
        <p:cNvGrpSpPr/>
        <p:nvPr/>
      </p:nvGrpSpPr>
      <p:grpSpPr>
        <a:xfrm>
          <a:off x="0" y="0"/>
          <a:ext cx="0" cy="0"/>
          <a:chOff x="0" y="0"/>
          <a:chExt cx="0" cy="0"/>
        </a:xfrm>
      </p:grpSpPr>
      <p:sp>
        <p:nvSpPr>
          <p:cNvPr id="64" name="Google Shape;64;p8"/>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8"/>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9"/>
        <p:cNvGrpSpPr/>
        <p:nvPr/>
      </p:nvGrpSpPr>
      <p:grpSpPr>
        <a:xfrm>
          <a:off x="0" y="0"/>
          <a:ext cx="0" cy="0"/>
          <a:chOff x="0" y="0"/>
          <a:chExt cx="0" cy="0"/>
        </a:xfrm>
      </p:grpSpPr>
      <p:sp>
        <p:nvSpPr>
          <p:cNvPr id="70" name="Google Shape;70;p9"/>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9"/>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9"/>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9"/>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4" name="Google Shape;74;p9"/>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5" name="Google Shape;75;p9"/>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b="0" i="0" u="none" strike="noStrike" cap="none">
                <a:solidFill>
                  <a:schemeClr val="dk2"/>
                </a:solidFill>
                <a:latin typeface="Calibri"/>
                <a:ea typeface="Calibri"/>
                <a:cs typeface="Calibri"/>
                <a:sym typeface="Calibri"/>
              </a:defRPr>
            </a:lvl1pPr>
            <a:lvl2pPr marL="0" lvl="1" indent="0" algn="r">
              <a:spcBef>
                <a:spcPts val="0"/>
              </a:spcBef>
              <a:buNone/>
              <a:defRPr sz="1050" b="0" i="0" u="none" strike="noStrike" cap="none">
                <a:solidFill>
                  <a:schemeClr val="dk2"/>
                </a:solidFill>
                <a:latin typeface="Calibri"/>
                <a:ea typeface="Calibri"/>
                <a:cs typeface="Calibri"/>
                <a:sym typeface="Calibri"/>
              </a:defRPr>
            </a:lvl2pPr>
            <a:lvl3pPr marL="0" lvl="2" indent="0" algn="r">
              <a:spcBef>
                <a:spcPts val="0"/>
              </a:spcBef>
              <a:buNone/>
              <a:defRPr sz="1050" b="0" i="0" u="none" strike="noStrike" cap="none">
                <a:solidFill>
                  <a:schemeClr val="dk2"/>
                </a:solidFill>
                <a:latin typeface="Calibri"/>
                <a:ea typeface="Calibri"/>
                <a:cs typeface="Calibri"/>
                <a:sym typeface="Calibri"/>
              </a:defRPr>
            </a:lvl3pPr>
            <a:lvl4pPr marL="0" lvl="3" indent="0" algn="r">
              <a:spcBef>
                <a:spcPts val="0"/>
              </a:spcBef>
              <a:buNone/>
              <a:defRPr sz="1050" b="0" i="0" u="none" strike="noStrike" cap="none">
                <a:solidFill>
                  <a:schemeClr val="dk2"/>
                </a:solidFill>
                <a:latin typeface="Calibri"/>
                <a:ea typeface="Calibri"/>
                <a:cs typeface="Calibri"/>
                <a:sym typeface="Calibri"/>
              </a:defRPr>
            </a:lvl4pPr>
            <a:lvl5pPr marL="0" lvl="4" indent="0" algn="r">
              <a:spcBef>
                <a:spcPts val="0"/>
              </a:spcBef>
              <a:buNone/>
              <a:defRPr sz="1050" b="0" i="0" u="none" strike="noStrike" cap="none">
                <a:solidFill>
                  <a:schemeClr val="dk2"/>
                </a:solidFill>
                <a:latin typeface="Calibri"/>
                <a:ea typeface="Calibri"/>
                <a:cs typeface="Calibri"/>
                <a:sym typeface="Calibri"/>
              </a:defRPr>
            </a:lvl5pPr>
            <a:lvl6pPr marL="0" lvl="5" indent="0" algn="r">
              <a:spcBef>
                <a:spcPts val="0"/>
              </a:spcBef>
              <a:buNone/>
              <a:defRPr sz="1050" b="0" i="0" u="none" strike="noStrike" cap="none">
                <a:solidFill>
                  <a:schemeClr val="dk2"/>
                </a:solidFill>
                <a:latin typeface="Calibri"/>
                <a:ea typeface="Calibri"/>
                <a:cs typeface="Calibri"/>
                <a:sym typeface="Calibri"/>
              </a:defRPr>
            </a:lvl6pPr>
            <a:lvl7pPr marL="0" lvl="6" indent="0" algn="r">
              <a:spcBef>
                <a:spcPts val="0"/>
              </a:spcBef>
              <a:buNone/>
              <a:defRPr sz="1050" b="0" i="0" u="none" strike="noStrike" cap="none">
                <a:solidFill>
                  <a:schemeClr val="dk2"/>
                </a:solidFill>
                <a:latin typeface="Calibri"/>
                <a:ea typeface="Calibri"/>
                <a:cs typeface="Calibri"/>
                <a:sym typeface="Calibri"/>
              </a:defRPr>
            </a:lvl7pPr>
            <a:lvl8pPr marL="0" lvl="7" indent="0" algn="r">
              <a:spcBef>
                <a:spcPts val="0"/>
              </a:spcBef>
              <a:buNone/>
              <a:defRPr sz="1050" b="0" i="0" u="none" strike="noStrike" cap="none">
                <a:solidFill>
                  <a:schemeClr val="dk2"/>
                </a:solidFill>
                <a:latin typeface="Calibri"/>
                <a:ea typeface="Calibri"/>
                <a:cs typeface="Calibri"/>
                <a:sym typeface="Calibri"/>
              </a:defRPr>
            </a:lvl8pPr>
            <a:lvl9pPr marL="0" lvl="8" indent="0" algn="r">
              <a:spcBef>
                <a:spcPts val="0"/>
              </a:spcBef>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8"/>
        <p:cNvGrpSpPr/>
        <p:nvPr/>
      </p:nvGrpSpPr>
      <p:grpSpPr>
        <a:xfrm>
          <a:off x="0" y="0"/>
          <a:ext cx="0" cy="0"/>
          <a:chOff x="0" y="0"/>
          <a:chExt cx="0" cy="0"/>
        </a:xfrm>
      </p:grpSpPr>
      <p:sp>
        <p:nvSpPr>
          <p:cNvPr id="79" name="Google Shape;79;p10"/>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0"/>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0"/>
          <p:cNvSpPr txBox="1">
            <a:spLocks noGrp="1"/>
          </p:cNvSpPr>
          <p:nvPr>
            <p:ph type="title"/>
          </p:nvPr>
        </p:nvSpPr>
        <p:spPr>
          <a:xfrm>
            <a:off x="1097280" y="5074920"/>
            <a:ext cx="10113645" cy="822960"/>
          </a:xfrm>
          <a:prstGeom prst="rect">
            <a:avLst/>
          </a:prstGeom>
          <a:noFill/>
          <a:ln>
            <a:noFill/>
          </a:ln>
        </p:spPr>
        <p:txBody>
          <a:bodyPr spcFirstLastPara="1" wrap="square" lIns="91425" tIns="0" rIns="91425" bIns="0" anchor="b" anchorCtr="0"/>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0"/>
          <p:cNvSpPr>
            <a:spLocks noGrp="1"/>
          </p:cNvSpPr>
          <p:nvPr>
            <p:ph type="pic" idx="2"/>
          </p:nvPr>
        </p:nvSpPr>
        <p:spPr>
          <a:xfrm>
            <a:off x="15" y="0"/>
            <a:ext cx="12191985" cy="4915076"/>
          </a:xfrm>
          <a:prstGeom prst="rect">
            <a:avLst/>
          </a:prstGeom>
          <a:solidFill>
            <a:srgbClr val="BECAD4"/>
          </a:solidFill>
          <a:ln>
            <a:noFill/>
          </a:ln>
        </p:spPr>
        <p:txBody>
          <a:bodyPr spcFirstLastPara="1" wrap="square" lIns="457200" tIns="457200" rIns="0" bIns="45700" anchor="t" anchorCtr="0"/>
          <a:lstStyle>
            <a:lvl1pPr marR="0" lvl="0" algn="l" rtl="0">
              <a:lnSpc>
                <a:spcPct val="90000"/>
              </a:lnSpc>
              <a:spcBef>
                <a:spcPts val="1200"/>
              </a:spcBef>
              <a:spcAft>
                <a:spcPts val="0"/>
              </a:spcAft>
              <a:buClr>
                <a:schemeClr val="accent1"/>
              </a:buClr>
              <a:buSzPts val="3200"/>
              <a:buFont typeface="Calibri"/>
              <a:buNone/>
              <a:defRPr sz="32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2800"/>
              <a:buFont typeface="Calibri"/>
              <a:buNone/>
              <a:defRPr sz="2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83" name="Google Shape;83;p10"/>
          <p:cNvSpPr txBox="1">
            <a:spLocks noGrp="1"/>
          </p:cNvSpPr>
          <p:nvPr>
            <p:ph type="body" idx="1"/>
          </p:nvPr>
        </p:nvSpPr>
        <p:spPr>
          <a:xfrm>
            <a:off x="1097280" y="5907024"/>
            <a:ext cx="10113264" cy="594360"/>
          </a:xfrm>
          <a:prstGeom prst="rect">
            <a:avLst/>
          </a:prstGeom>
          <a:noFill/>
          <a:ln>
            <a:noFill/>
          </a:ln>
        </p:spPr>
        <p:txBody>
          <a:bodyPr spcFirstLastPara="1" wrap="square" lIns="91425" tIns="0" rIns="91425" bIns="0" anchor="t" anchorCtr="0"/>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4" name="Google Shape;84;p1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1"/>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5.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3"/>
          <p:cNvSpPr txBox="1">
            <a:spLocks noGrp="1"/>
          </p:cNvSpPr>
          <p:nvPr>
            <p:ph type="ctrTitle"/>
          </p:nvPr>
        </p:nvSpPr>
        <p:spPr>
          <a:xfrm>
            <a:off x="1097280" y="758952"/>
            <a:ext cx="10058400" cy="35661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262626"/>
              </a:buClr>
              <a:buSzPts val="8000"/>
              <a:buFont typeface="Calibri"/>
              <a:buNone/>
            </a:pPr>
            <a:r>
              <a:rPr lang="en-US" dirty="0"/>
              <a:t>First Responder Training</a:t>
            </a:r>
            <a:endParaRPr dirty="0"/>
          </a:p>
        </p:txBody>
      </p:sp>
      <p:sp>
        <p:nvSpPr>
          <p:cNvPr id="106" name="Google Shape;106;p13"/>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400"/>
              <a:buNone/>
            </a:pPr>
            <a:r>
              <a:rPr lang="en-US" dirty="0"/>
              <a:t>Level 1 Provider: Basic Trauma Management</a:t>
            </a:r>
            <a:endParaRPr dirty="0"/>
          </a:p>
        </p:txBody>
      </p:sp>
      <p:pic>
        <p:nvPicPr>
          <p:cNvPr id="107" name="Google Shape;107;p13"/>
          <p:cNvPicPr preferRelativeResize="0"/>
          <p:nvPr/>
        </p:nvPicPr>
        <p:blipFill>
          <a:blip r:embed="rId3">
            <a:alphaModFix/>
          </a:blip>
          <a:stretch>
            <a:fillRect/>
          </a:stretch>
        </p:blipFill>
        <p:spPr>
          <a:xfrm>
            <a:off x="5154674" y="5166475"/>
            <a:ext cx="1691525" cy="1691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3) ABC’s</a:t>
            </a:r>
            <a:endParaRPr/>
          </a:p>
        </p:txBody>
      </p:sp>
      <p:sp>
        <p:nvSpPr>
          <p:cNvPr id="211" name="Google Shape;211;p27"/>
          <p:cNvSpPr txBox="1">
            <a:spLocks noGrp="1"/>
          </p:cNvSpPr>
          <p:nvPr>
            <p:ph type="body" idx="1"/>
          </p:nvPr>
        </p:nvSpPr>
        <p:spPr>
          <a:xfrm>
            <a:off x="1052002" y="1845734"/>
            <a:ext cx="1787578" cy="565061"/>
          </a:xfrm>
          <a:prstGeom prst="rect">
            <a:avLst/>
          </a:prstGeom>
          <a:noFill/>
          <a:ln>
            <a:noFill/>
          </a:ln>
        </p:spPr>
        <p:txBody>
          <a:bodyPr spcFirstLastPara="1" wrap="square" lIns="0" tIns="45700" rIns="0" bIns="45700" anchor="t" anchorCtr="0">
            <a:noAutofit/>
          </a:bodyPr>
          <a:lstStyle/>
          <a:p>
            <a:pPr marL="201168" lvl="1" indent="0" algn="ctr" rtl="0">
              <a:lnSpc>
                <a:spcPct val="90000"/>
              </a:lnSpc>
              <a:spcBef>
                <a:spcPts val="0"/>
              </a:spcBef>
              <a:spcAft>
                <a:spcPts val="0"/>
              </a:spcAft>
              <a:buSzPts val="2400"/>
              <a:buNone/>
            </a:pPr>
            <a:r>
              <a:rPr lang="en-US" sz="2400" u="sng"/>
              <a:t>Airway</a:t>
            </a:r>
            <a:endParaRPr/>
          </a:p>
          <a:p>
            <a:pPr marL="384048" lvl="1" indent="-55879" algn="l" rtl="0">
              <a:lnSpc>
                <a:spcPct val="90000"/>
              </a:lnSpc>
              <a:spcBef>
                <a:spcPts val="600"/>
              </a:spcBef>
              <a:spcAft>
                <a:spcPts val="0"/>
              </a:spcAft>
              <a:buSzPts val="2000"/>
              <a:buFont typeface="Arial"/>
              <a:buNone/>
            </a:pPr>
            <a:endParaRPr sz="2000"/>
          </a:p>
          <a:p>
            <a:pPr marL="384048" lvl="1" indent="-55879" algn="l" rtl="0">
              <a:lnSpc>
                <a:spcPct val="90000"/>
              </a:lnSpc>
              <a:spcBef>
                <a:spcPts val="600"/>
              </a:spcBef>
              <a:spcAft>
                <a:spcPts val="0"/>
              </a:spcAft>
              <a:buSzPts val="2000"/>
              <a:buFont typeface="Arial"/>
              <a:buNone/>
            </a:pPr>
            <a:endParaRPr sz="2000"/>
          </a:p>
        </p:txBody>
      </p:sp>
      <p:pic>
        <p:nvPicPr>
          <p:cNvPr id="212" name="Google Shape;212;p27" descr="IMG_5313 copy"/>
          <p:cNvPicPr preferRelativeResize="0"/>
          <p:nvPr/>
        </p:nvPicPr>
        <p:blipFill rotWithShape="1">
          <a:blip r:embed="rId3">
            <a:alphaModFix/>
          </a:blip>
          <a:srcRect/>
          <a:stretch/>
        </p:blipFill>
        <p:spPr>
          <a:xfrm>
            <a:off x="750479" y="3841190"/>
            <a:ext cx="2483282" cy="1861802"/>
          </a:xfrm>
          <a:prstGeom prst="rect">
            <a:avLst/>
          </a:prstGeom>
          <a:noFill/>
          <a:ln>
            <a:noFill/>
          </a:ln>
        </p:spPr>
      </p:pic>
      <p:sp>
        <p:nvSpPr>
          <p:cNvPr id="214" name="Google Shape;214;p27"/>
          <p:cNvSpPr/>
          <p:nvPr/>
        </p:nvSpPr>
        <p:spPr>
          <a:xfrm rot="10800000">
            <a:off x="1602322" y="3479234"/>
            <a:ext cx="1282536" cy="978506"/>
          </a:xfrm>
          <a:prstGeom prst="snip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5" name="Google Shape;215;p27"/>
          <p:cNvSpPr/>
          <p:nvPr/>
        </p:nvSpPr>
        <p:spPr>
          <a:xfrm>
            <a:off x="611803" y="4225148"/>
            <a:ext cx="641616" cy="517094"/>
          </a:xfrm>
          <a:prstGeom prst="snip1Rect">
            <a:avLst>
              <a:gd name="adj" fmla="val 267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6" name="Google Shape;216;p27"/>
          <p:cNvSpPr/>
          <p:nvPr/>
        </p:nvSpPr>
        <p:spPr>
          <a:xfrm rot="2461504">
            <a:off x="1236752" y="3677607"/>
            <a:ext cx="425457" cy="404371"/>
          </a:xfrm>
          <a:prstGeom prst="snip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7" name="Google Shape;217;p27" descr="IMG_5312 copy"/>
          <p:cNvPicPr preferRelativeResize="0"/>
          <p:nvPr/>
        </p:nvPicPr>
        <p:blipFill rotWithShape="1">
          <a:blip r:embed="rId4">
            <a:alphaModFix/>
          </a:blip>
          <a:srcRect/>
          <a:stretch/>
        </p:blipFill>
        <p:spPr>
          <a:xfrm>
            <a:off x="1052002" y="2463984"/>
            <a:ext cx="1939909" cy="1377987"/>
          </a:xfrm>
          <a:prstGeom prst="rect">
            <a:avLst/>
          </a:prstGeom>
          <a:noFill/>
          <a:ln>
            <a:noFill/>
          </a:ln>
        </p:spPr>
      </p:pic>
      <p:pic>
        <p:nvPicPr>
          <p:cNvPr id="218" name="Google Shape;218;p27" descr="IMG_5313 copy"/>
          <p:cNvPicPr preferRelativeResize="0"/>
          <p:nvPr/>
        </p:nvPicPr>
        <p:blipFill rotWithShape="1">
          <a:blip r:embed="rId3">
            <a:alphaModFix/>
          </a:blip>
          <a:srcRect/>
          <a:stretch/>
        </p:blipFill>
        <p:spPr>
          <a:xfrm>
            <a:off x="4884839" y="3352471"/>
            <a:ext cx="2483282" cy="1861802"/>
          </a:xfrm>
          <a:prstGeom prst="rect">
            <a:avLst/>
          </a:prstGeom>
          <a:noFill/>
          <a:ln>
            <a:noFill/>
          </a:ln>
        </p:spPr>
      </p:pic>
      <p:sp>
        <p:nvSpPr>
          <p:cNvPr id="219" name="Google Shape;219;p27"/>
          <p:cNvSpPr txBox="1"/>
          <p:nvPr/>
        </p:nvSpPr>
        <p:spPr>
          <a:xfrm>
            <a:off x="5199716" y="1854183"/>
            <a:ext cx="1787578" cy="565061"/>
          </a:xfrm>
          <a:prstGeom prst="rect">
            <a:avLst/>
          </a:prstGeom>
          <a:noFill/>
          <a:ln>
            <a:noFill/>
          </a:ln>
        </p:spPr>
        <p:txBody>
          <a:bodyPr spcFirstLastPara="1" wrap="square" lIns="0" tIns="45700" rIns="0" bIns="45700" anchor="t" anchorCtr="0">
            <a:noAutofit/>
          </a:bodyPr>
          <a:lstStyle/>
          <a:p>
            <a:pPr marL="201168" marR="0" lvl="1" indent="0" algn="ctr" rtl="0">
              <a:lnSpc>
                <a:spcPct val="90000"/>
              </a:lnSpc>
              <a:spcBef>
                <a:spcPts val="0"/>
              </a:spcBef>
              <a:spcAft>
                <a:spcPts val="0"/>
              </a:spcAft>
              <a:buClr>
                <a:schemeClr val="accent1"/>
              </a:buClr>
              <a:buSzPts val="2400"/>
              <a:buFont typeface="Calibri"/>
              <a:buNone/>
            </a:pPr>
            <a:r>
              <a:rPr lang="en-US" sz="2400" b="0" i="0" u="sng" strike="noStrike" cap="none">
                <a:solidFill>
                  <a:srgbClr val="3F3F3F"/>
                </a:solidFill>
                <a:latin typeface="Calibri"/>
                <a:ea typeface="Calibri"/>
                <a:cs typeface="Calibri"/>
                <a:sym typeface="Calibri"/>
              </a:rPr>
              <a:t>Breathing</a:t>
            </a:r>
            <a:endParaRPr/>
          </a:p>
          <a:p>
            <a:pPr marL="384048" marR="0" lvl="1" indent="-55879" algn="l" rtl="0">
              <a:lnSpc>
                <a:spcPct val="90000"/>
              </a:lnSpc>
              <a:spcBef>
                <a:spcPts val="600"/>
              </a:spcBef>
              <a:spcAft>
                <a:spcPts val="0"/>
              </a:spcAft>
              <a:buClr>
                <a:schemeClr val="accent1"/>
              </a:buClr>
              <a:buSzPts val="2000"/>
              <a:buFont typeface="Arial"/>
              <a:buNone/>
            </a:pPr>
            <a:endParaRPr sz="2000" b="0" i="0" u="sng" strike="noStrike" cap="none">
              <a:solidFill>
                <a:srgbClr val="3F3F3F"/>
              </a:solidFill>
              <a:latin typeface="Calibri"/>
              <a:ea typeface="Calibri"/>
              <a:cs typeface="Calibri"/>
              <a:sym typeface="Calibri"/>
            </a:endParaRPr>
          </a:p>
          <a:p>
            <a:pPr marL="384048" marR="0" lvl="1" indent="-55879" algn="l" rtl="0">
              <a:lnSpc>
                <a:spcPct val="90000"/>
              </a:lnSpc>
              <a:spcBef>
                <a:spcPts val="600"/>
              </a:spcBef>
              <a:spcAft>
                <a:spcPts val="0"/>
              </a:spcAft>
              <a:buClr>
                <a:schemeClr val="accent1"/>
              </a:buClr>
              <a:buSzPts val="2000"/>
              <a:buFont typeface="Arial"/>
              <a:buNone/>
            </a:pPr>
            <a:endParaRPr sz="2000" b="0" i="0" u="sng" strike="noStrike" cap="none">
              <a:solidFill>
                <a:srgbClr val="3F3F3F"/>
              </a:solidFill>
              <a:latin typeface="Calibri"/>
              <a:ea typeface="Calibri"/>
              <a:cs typeface="Calibri"/>
              <a:sym typeface="Calibri"/>
            </a:endParaRPr>
          </a:p>
        </p:txBody>
      </p:sp>
      <p:sp>
        <p:nvSpPr>
          <p:cNvPr id="220" name="Google Shape;220;p27"/>
          <p:cNvSpPr txBox="1"/>
          <p:nvPr/>
        </p:nvSpPr>
        <p:spPr>
          <a:xfrm>
            <a:off x="9243187" y="1856200"/>
            <a:ext cx="1787578" cy="565061"/>
          </a:xfrm>
          <a:prstGeom prst="rect">
            <a:avLst/>
          </a:prstGeom>
          <a:noFill/>
          <a:ln>
            <a:noFill/>
          </a:ln>
        </p:spPr>
        <p:txBody>
          <a:bodyPr spcFirstLastPara="1" wrap="square" lIns="0" tIns="45700" rIns="0" bIns="45700" anchor="t" anchorCtr="0">
            <a:noAutofit/>
          </a:bodyPr>
          <a:lstStyle/>
          <a:p>
            <a:pPr marL="201168" marR="0" lvl="1" indent="0" algn="ctr" rtl="0">
              <a:lnSpc>
                <a:spcPct val="90000"/>
              </a:lnSpc>
              <a:spcBef>
                <a:spcPts val="0"/>
              </a:spcBef>
              <a:spcAft>
                <a:spcPts val="0"/>
              </a:spcAft>
              <a:buClr>
                <a:schemeClr val="accent1"/>
              </a:buClr>
              <a:buSzPts val="2400"/>
              <a:buFont typeface="Calibri"/>
              <a:buNone/>
            </a:pPr>
            <a:r>
              <a:rPr lang="en-US" sz="2400" b="0" i="0" u="sng" strike="noStrike" cap="none">
                <a:solidFill>
                  <a:srgbClr val="3F3F3F"/>
                </a:solidFill>
                <a:latin typeface="Calibri"/>
                <a:ea typeface="Calibri"/>
                <a:cs typeface="Calibri"/>
                <a:sym typeface="Calibri"/>
              </a:rPr>
              <a:t>Circulation</a:t>
            </a:r>
            <a:endParaRPr/>
          </a:p>
          <a:p>
            <a:pPr marL="384048" marR="0" lvl="1" indent="-55879" algn="l" rtl="0">
              <a:lnSpc>
                <a:spcPct val="90000"/>
              </a:lnSpc>
              <a:spcBef>
                <a:spcPts val="600"/>
              </a:spcBef>
              <a:spcAft>
                <a:spcPts val="0"/>
              </a:spcAft>
              <a:buClr>
                <a:schemeClr val="accent1"/>
              </a:buClr>
              <a:buSzPts val="2000"/>
              <a:buFont typeface="Arial"/>
              <a:buNone/>
            </a:pPr>
            <a:endParaRPr sz="2000" b="0" i="0" u="sng" strike="noStrike" cap="none">
              <a:solidFill>
                <a:srgbClr val="3F3F3F"/>
              </a:solidFill>
              <a:latin typeface="Calibri"/>
              <a:ea typeface="Calibri"/>
              <a:cs typeface="Calibri"/>
              <a:sym typeface="Calibri"/>
            </a:endParaRPr>
          </a:p>
          <a:p>
            <a:pPr marL="384048" marR="0" lvl="1" indent="-55879" algn="l" rtl="0">
              <a:lnSpc>
                <a:spcPct val="90000"/>
              </a:lnSpc>
              <a:spcBef>
                <a:spcPts val="600"/>
              </a:spcBef>
              <a:spcAft>
                <a:spcPts val="0"/>
              </a:spcAft>
              <a:buClr>
                <a:schemeClr val="accent1"/>
              </a:buClr>
              <a:buSzPts val="2000"/>
              <a:buFont typeface="Arial"/>
              <a:buNone/>
            </a:pPr>
            <a:endParaRPr sz="2000" b="0" i="0" u="sng" strike="noStrike" cap="none">
              <a:solidFill>
                <a:srgbClr val="3F3F3F"/>
              </a:solidFill>
              <a:latin typeface="Calibri"/>
              <a:ea typeface="Calibri"/>
              <a:cs typeface="Calibri"/>
              <a:sym typeface="Calibri"/>
            </a:endParaRPr>
          </a:p>
        </p:txBody>
      </p:sp>
      <p:cxnSp>
        <p:nvCxnSpPr>
          <p:cNvPr id="221" name="Google Shape;221;p27"/>
          <p:cNvCxnSpPr/>
          <p:nvPr/>
        </p:nvCxnSpPr>
        <p:spPr>
          <a:xfrm>
            <a:off x="3954483" y="2410795"/>
            <a:ext cx="0" cy="3292197"/>
          </a:xfrm>
          <a:prstGeom prst="straightConnector1">
            <a:avLst/>
          </a:prstGeom>
          <a:noFill/>
          <a:ln w="12700" cap="flat" cmpd="sng">
            <a:solidFill>
              <a:schemeClr val="accent1"/>
            </a:solidFill>
            <a:prstDash val="solid"/>
            <a:round/>
            <a:headEnd type="none" w="sm" len="sm"/>
            <a:tailEnd type="none" w="sm" len="sm"/>
          </a:ln>
        </p:spPr>
      </p:cxnSp>
      <p:cxnSp>
        <p:nvCxnSpPr>
          <p:cNvPr id="222" name="Google Shape;222;p27"/>
          <p:cNvCxnSpPr/>
          <p:nvPr/>
        </p:nvCxnSpPr>
        <p:spPr>
          <a:xfrm>
            <a:off x="8203864" y="2410794"/>
            <a:ext cx="0" cy="3292197"/>
          </a:xfrm>
          <a:prstGeom prst="straightConnector1">
            <a:avLst/>
          </a:prstGeom>
          <a:noFill/>
          <a:ln w="12700" cap="flat" cmpd="sng">
            <a:solidFill>
              <a:schemeClr val="accent1"/>
            </a:solidFill>
            <a:prstDash val="solid"/>
            <a:round/>
            <a:headEnd type="none" w="sm" len="sm"/>
            <a:tailEnd type="none" w="sm" len="sm"/>
          </a:ln>
        </p:spPr>
      </p:cxnSp>
      <p:pic>
        <p:nvPicPr>
          <p:cNvPr id="223" name="Google Shape;223;p27"/>
          <p:cNvPicPr preferRelativeResize="0"/>
          <p:nvPr/>
        </p:nvPicPr>
        <p:blipFill>
          <a:blip r:embed="rId5">
            <a:alphaModFix/>
          </a:blip>
          <a:stretch>
            <a:fillRect/>
          </a:stretch>
        </p:blipFill>
        <p:spPr>
          <a:xfrm>
            <a:off x="5154674" y="5166475"/>
            <a:ext cx="1691525" cy="1691525"/>
          </a:xfrm>
          <a:prstGeom prst="rect">
            <a:avLst/>
          </a:prstGeom>
          <a:noFill/>
          <a:ln>
            <a:noFill/>
          </a:ln>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84691" y="2844994"/>
            <a:ext cx="3178112" cy="242379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Airway</a:t>
            </a:r>
            <a:endParaRPr/>
          </a:p>
        </p:txBody>
      </p:sp>
      <p:sp>
        <p:nvSpPr>
          <p:cNvPr id="250" name="Google Shape;250;p29"/>
          <p:cNvSpPr/>
          <p:nvPr/>
        </p:nvSpPr>
        <p:spPr>
          <a:xfrm>
            <a:off x="7444714" y="4445865"/>
            <a:ext cx="641616" cy="517094"/>
          </a:xfrm>
          <a:prstGeom prst="snip1Rect">
            <a:avLst>
              <a:gd name="adj" fmla="val 267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1" name="Google Shape;251;p29"/>
          <p:cNvSpPr/>
          <p:nvPr/>
        </p:nvSpPr>
        <p:spPr>
          <a:xfrm rot="2461504">
            <a:off x="8069663" y="3898324"/>
            <a:ext cx="425457" cy="404371"/>
          </a:xfrm>
          <a:prstGeom prst="snip1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52" name="Google Shape;252;p29" descr="IMG_5312 copy"/>
          <p:cNvPicPr preferRelativeResize="0"/>
          <p:nvPr/>
        </p:nvPicPr>
        <p:blipFill rotWithShape="1">
          <a:blip r:embed="rId3">
            <a:alphaModFix/>
          </a:blip>
          <a:srcRect/>
          <a:stretch/>
        </p:blipFill>
        <p:spPr>
          <a:xfrm>
            <a:off x="7556542" y="3055383"/>
            <a:ext cx="2429076" cy="1868076"/>
          </a:xfrm>
          <a:prstGeom prst="rect">
            <a:avLst/>
          </a:prstGeom>
          <a:noFill/>
          <a:ln>
            <a:noFill/>
          </a:ln>
        </p:spPr>
      </p:pic>
      <p:sp>
        <p:nvSpPr>
          <p:cNvPr id="253" name="Google Shape;253;p29"/>
          <p:cNvSpPr txBox="1">
            <a:spLocks noGrp="1"/>
          </p:cNvSpPr>
          <p:nvPr>
            <p:ph type="body" idx="1"/>
          </p:nvPr>
        </p:nvSpPr>
        <p:spPr>
          <a:xfrm>
            <a:off x="1052002" y="1845734"/>
            <a:ext cx="6937189" cy="3170414"/>
          </a:xfrm>
          <a:prstGeom prst="rect">
            <a:avLst/>
          </a:prstGeom>
          <a:noFill/>
          <a:ln>
            <a:noFill/>
          </a:ln>
        </p:spPr>
        <p:txBody>
          <a:bodyPr spcFirstLastPara="1" wrap="square" lIns="0" tIns="45700" rIns="0" bIns="45700" anchor="t" anchorCtr="0">
            <a:noAutofit/>
          </a:bodyPr>
          <a:lstStyle/>
          <a:p>
            <a:pPr marL="384048" lvl="1" indent="-182880" algn="l" rtl="0">
              <a:lnSpc>
                <a:spcPct val="90000"/>
              </a:lnSpc>
              <a:spcBef>
                <a:spcPts val="600"/>
              </a:spcBef>
              <a:spcAft>
                <a:spcPts val="0"/>
              </a:spcAft>
              <a:buSzPts val="2400"/>
              <a:buFont typeface="Arial"/>
              <a:buChar char="•"/>
            </a:pPr>
            <a:r>
              <a:rPr lang="en-US" sz="2400" dirty="0"/>
              <a:t>Without an open airway, patients can die within </a:t>
            </a:r>
            <a:r>
              <a:rPr lang="en-US" sz="2400" u="sng" dirty="0"/>
              <a:t>minutes</a:t>
            </a:r>
            <a:endParaRPr sz="2400" dirty="0"/>
          </a:p>
          <a:p>
            <a:pPr marL="384048" lvl="1" indent="-119379" algn="l" rtl="0">
              <a:lnSpc>
                <a:spcPct val="90000"/>
              </a:lnSpc>
              <a:spcBef>
                <a:spcPts val="600"/>
              </a:spcBef>
              <a:spcAft>
                <a:spcPts val="0"/>
              </a:spcAft>
              <a:buSzPts val="1000"/>
              <a:buFont typeface="Arial"/>
              <a:buNone/>
            </a:pPr>
            <a:endParaRPr sz="1000" dirty="0"/>
          </a:p>
          <a:p>
            <a:pPr marL="384048" lvl="1" indent="-182880" algn="l" rtl="0">
              <a:lnSpc>
                <a:spcPct val="90000"/>
              </a:lnSpc>
              <a:spcBef>
                <a:spcPts val="600"/>
              </a:spcBef>
              <a:spcAft>
                <a:spcPts val="0"/>
              </a:spcAft>
              <a:buSzPts val="2400"/>
              <a:buFont typeface="Arial"/>
              <a:buChar char="•"/>
            </a:pPr>
            <a:r>
              <a:rPr lang="en-US" sz="2400" dirty="0"/>
              <a:t>In the case the victim does not respond:</a:t>
            </a:r>
            <a:endParaRPr dirty="0"/>
          </a:p>
          <a:p>
            <a:pPr marL="749808" lvl="3" indent="-220980" algn="l" rtl="0">
              <a:lnSpc>
                <a:spcPct val="90000"/>
              </a:lnSpc>
              <a:spcBef>
                <a:spcPts val="600"/>
              </a:spcBef>
              <a:spcAft>
                <a:spcPts val="0"/>
              </a:spcAft>
              <a:buSzPts val="2400"/>
              <a:buFont typeface="Arial"/>
              <a:buChar char="•"/>
            </a:pPr>
            <a:r>
              <a:rPr lang="en-US" sz="2000" b="1" dirty="0"/>
              <a:t>Open the airway – Head tilt chin lift</a:t>
            </a:r>
            <a:endParaRPr b="1" dirty="0"/>
          </a:p>
          <a:p>
            <a:pPr marL="749808" lvl="3" indent="-182880" algn="l" rtl="0">
              <a:lnSpc>
                <a:spcPct val="90000"/>
              </a:lnSpc>
              <a:spcBef>
                <a:spcPts val="600"/>
              </a:spcBef>
              <a:spcAft>
                <a:spcPts val="0"/>
              </a:spcAft>
              <a:buSzPts val="2000"/>
              <a:buFont typeface="Arial"/>
              <a:buChar char="•"/>
            </a:pPr>
            <a:r>
              <a:rPr lang="en-US" sz="2000" dirty="0"/>
              <a:t>Clear nose and mouth</a:t>
            </a:r>
            <a:endParaRPr dirty="0"/>
          </a:p>
          <a:p>
            <a:pPr marL="749808" lvl="3" indent="-182880" algn="l" rtl="0">
              <a:lnSpc>
                <a:spcPct val="90000"/>
              </a:lnSpc>
              <a:spcBef>
                <a:spcPts val="600"/>
              </a:spcBef>
              <a:spcAft>
                <a:spcPts val="0"/>
              </a:spcAft>
              <a:buSzPts val="2000"/>
              <a:buFont typeface="Arial"/>
              <a:buChar char="•"/>
            </a:pPr>
            <a:r>
              <a:rPr lang="en-US" sz="2000" dirty="0"/>
              <a:t>Lift chin- This lifts the tongue from the throat</a:t>
            </a:r>
          </a:p>
          <a:p>
            <a:pPr marL="566928" lvl="3" indent="0">
              <a:spcBef>
                <a:spcPts val="600"/>
              </a:spcBef>
              <a:buSzPts val="2000"/>
              <a:buNone/>
            </a:pPr>
            <a:endParaRPr lang="en-US" sz="2000" b="1" dirty="0"/>
          </a:p>
          <a:p>
            <a:pPr marL="566928" lvl="3" indent="0">
              <a:spcBef>
                <a:spcPts val="600"/>
              </a:spcBef>
              <a:buSzPts val="2000"/>
              <a:buNone/>
            </a:pPr>
            <a:r>
              <a:rPr lang="en-US" sz="2000" b="1" dirty="0"/>
              <a:t>DO NOT SHOVE YOUR FINGERS IN THE PATIENT'S MOUTH</a:t>
            </a:r>
            <a:endParaRPr sz="2000" b="1" dirty="0"/>
          </a:p>
        </p:txBody>
      </p:sp>
      <p:pic>
        <p:nvPicPr>
          <p:cNvPr id="254" name="Google Shape;254;p29"/>
          <p:cNvPicPr preferRelativeResize="0"/>
          <p:nvPr/>
        </p:nvPicPr>
        <p:blipFill>
          <a:blip r:embed="rId4">
            <a:alphaModFix/>
          </a:blip>
          <a:stretch>
            <a:fillRect/>
          </a:stretch>
        </p:blipFill>
        <p:spPr>
          <a:xfrm>
            <a:off x="5154674" y="5166475"/>
            <a:ext cx="1691525" cy="1691525"/>
          </a:xfrm>
          <a:prstGeom prst="rect">
            <a:avLst/>
          </a:prstGeom>
          <a:noFill/>
          <a:ln>
            <a:noFill/>
          </a:ln>
        </p:spPr>
      </p:pic>
      <p:pic>
        <p:nvPicPr>
          <p:cNvPr id="9" name="Google Shape;164;p21"/>
          <p:cNvPicPr preferRelativeResize="0"/>
          <p:nvPr/>
        </p:nvPicPr>
        <p:blipFill>
          <a:blip r:embed="rId5">
            <a:alphaModFix/>
          </a:blip>
          <a:stretch>
            <a:fillRect/>
          </a:stretch>
        </p:blipFill>
        <p:spPr>
          <a:xfrm>
            <a:off x="10474880" y="1845734"/>
            <a:ext cx="1361600" cy="4287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Breathing</a:t>
            </a:r>
            <a:endParaRPr/>
          </a:p>
        </p:txBody>
      </p:sp>
      <p:sp>
        <p:nvSpPr>
          <p:cNvPr id="288" name="Google Shape;288;p32"/>
          <p:cNvSpPr txBox="1">
            <a:spLocks noGrp="1"/>
          </p:cNvSpPr>
          <p:nvPr>
            <p:ph type="body" idx="1"/>
          </p:nvPr>
        </p:nvSpPr>
        <p:spPr>
          <a:xfrm>
            <a:off x="1052002" y="1845734"/>
            <a:ext cx="10103678" cy="2976787"/>
          </a:xfrm>
          <a:prstGeom prst="rect">
            <a:avLst/>
          </a:prstGeom>
          <a:noFill/>
          <a:ln>
            <a:noFill/>
          </a:ln>
        </p:spPr>
        <p:txBody>
          <a:bodyPr spcFirstLastPara="1" wrap="square" lIns="0" tIns="45700" rIns="0" bIns="45700" anchor="t" anchorCtr="0">
            <a:noAutofit/>
          </a:bodyPr>
          <a:lstStyle/>
          <a:p>
            <a:pPr marL="384048" lvl="1" indent="-182880" algn="l" rtl="0">
              <a:lnSpc>
                <a:spcPct val="90000"/>
              </a:lnSpc>
              <a:spcBef>
                <a:spcPts val="0"/>
              </a:spcBef>
              <a:spcAft>
                <a:spcPts val="0"/>
              </a:spcAft>
              <a:buSzPts val="2400"/>
              <a:buFont typeface="Arial"/>
              <a:buChar char="•"/>
            </a:pPr>
            <a:r>
              <a:rPr lang="en-US" sz="2400" b="1" dirty="0"/>
              <a:t>Look, Listen, and Feel</a:t>
            </a:r>
          </a:p>
          <a:p>
            <a:pPr marL="201168" lvl="1" indent="0" algn="l" rtl="0">
              <a:lnSpc>
                <a:spcPct val="90000"/>
              </a:lnSpc>
              <a:spcBef>
                <a:spcPts val="0"/>
              </a:spcBef>
              <a:spcAft>
                <a:spcPts val="0"/>
              </a:spcAft>
              <a:buSzPts val="2400"/>
              <a:buNone/>
            </a:pPr>
            <a:endParaRPr lang="en-US" sz="2400" b="1" dirty="0"/>
          </a:p>
          <a:p>
            <a:pPr marL="384048" lvl="1" indent="-182880" algn="l" rtl="0">
              <a:lnSpc>
                <a:spcPct val="90000"/>
              </a:lnSpc>
              <a:spcBef>
                <a:spcPts val="0"/>
              </a:spcBef>
              <a:spcAft>
                <a:spcPts val="0"/>
              </a:spcAft>
              <a:buSzPts val="2400"/>
              <a:buFont typeface="Arial"/>
              <a:buChar char="•"/>
            </a:pPr>
            <a:r>
              <a:rPr lang="en-US" sz="2400" dirty="0"/>
              <a:t>If patient is not breathing, bring</a:t>
            </a:r>
            <a:br>
              <a:rPr lang="en-US" sz="2400" dirty="0"/>
            </a:br>
            <a:r>
              <a:rPr lang="en-US" sz="2400" dirty="0"/>
              <a:t>him or her to the Hospital immediately!</a:t>
            </a:r>
            <a:endParaRPr sz="2400" dirty="0"/>
          </a:p>
        </p:txBody>
      </p:sp>
      <p:pic>
        <p:nvPicPr>
          <p:cNvPr id="289" name="Google Shape;289;p32"/>
          <p:cNvPicPr preferRelativeResize="0"/>
          <p:nvPr/>
        </p:nvPicPr>
        <p:blipFill>
          <a:blip r:embed="rId3">
            <a:alphaModFix/>
          </a:blip>
          <a:stretch>
            <a:fillRect/>
          </a:stretch>
        </p:blipFill>
        <p:spPr>
          <a:xfrm>
            <a:off x="5154674" y="5166475"/>
            <a:ext cx="1691525" cy="1691525"/>
          </a:xfrm>
          <a:prstGeom prst="rect">
            <a:avLst/>
          </a:prstGeom>
          <a:noFill/>
          <a:ln>
            <a:noFill/>
          </a:ln>
        </p:spPr>
      </p:pic>
      <p:pic>
        <p:nvPicPr>
          <p:cNvPr id="6" name="Google Shape;164;p21"/>
          <p:cNvPicPr preferRelativeResize="0"/>
          <p:nvPr/>
        </p:nvPicPr>
        <p:blipFill>
          <a:blip r:embed="rId4">
            <a:alphaModFix/>
          </a:blip>
          <a:stretch>
            <a:fillRect/>
          </a:stretch>
        </p:blipFill>
        <p:spPr>
          <a:xfrm>
            <a:off x="10474880" y="1845734"/>
            <a:ext cx="1361600" cy="4287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0"/>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Recovery Position</a:t>
            </a:r>
            <a:endParaRPr dirty="0"/>
          </a:p>
        </p:txBody>
      </p:sp>
      <p:sp>
        <p:nvSpPr>
          <p:cNvPr id="261" name="Google Shape;261;p30"/>
          <p:cNvSpPr txBox="1">
            <a:spLocks noGrp="1"/>
          </p:cNvSpPr>
          <p:nvPr>
            <p:ph type="body" idx="1"/>
          </p:nvPr>
        </p:nvSpPr>
        <p:spPr>
          <a:xfrm>
            <a:off x="1097280" y="1845734"/>
            <a:ext cx="10058400" cy="4023300"/>
          </a:xfrm>
          <a:prstGeom prst="rect">
            <a:avLst/>
          </a:prstGeom>
        </p:spPr>
        <p:txBody>
          <a:bodyPr spcFirstLastPara="1" wrap="square" lIns="0" tIns="45700" rIns="0" bIns="45700" anchor="t" anchorCtr="0">
            <a:noAutofit/>
          </a:bodyPr>
          <a:lstStyle/>
          <a:p>
            <a:pPr marL="384048" lvl="1" indent="-182880" algn="l" rtl="0">
              <a:spcBef>
                <a:spcPts val="600"/>
              </a:spcBef>
              <a:spcAft>
                <a:spcPts val="0"/>
              </a:spcAft>
              <a:buSzPts val="2400"/>
              <a:buFont typeface="Arial"/>
              <a:buChar char="•"/>
            </a:pPr>
            <a:r>
              <a:rPr lang="en-US" sz="2400" dirty="0"/>
              <a:t>If the patient is unconscious or after convulsions</a:t>
            </a:r>
            <a:endParaRPr dirty="0"/>
          </a:p>
          <a:p>
            <a:pPr marL="566928" lvl="2" indent="-182879" algn="l" rtl="0">
              <a:spcBef>
                <a:spcPts val="600"/>
              </a:spcBef>
              <a:spcAft>
                <a:spcPts val="0"/>
              </a:spcAft>
              <a:buSzPts val="2000"/>
              <a:buFont typeface="Arial"/>
              <a:buChar char="•"/>
            </a:pPr>
            <a:r>
              <a:rPr lang="en-US" sz="2000" dirty="0"/>
              <a:t>Stabilize the neck</a:t>
            </a:r>
            <a:endParaRPr dirty="0"/>
          </a:p>
          <a:p>
            <a:pPr marL="566928" lvl="2" indent="-182879" algn="l" rtl="0">
              <a:spcBef>
                <a:spcPts val="600"/>
              </a:spcBef>
              <a:spcAft>
                <a:spcPts val="0"/>
              </a:spcAft>
              <a:buSzPts val="2000"/>
              <a:buFont typeface="Arial"/>
              <a:buChar char="•"/>
            </a:pPr>
            <a:r>
              <a:rPr lang="en-US" sz="2000" dirty="0"/>
              <a:t>Roll the patient onto side</a:t>
            </a:r>
          </a:p>
          <a:p>
            <a:pPr marL="566928" lvl="2" indent="-182879" algn="l" rtl="0">
              <a:spcBef>
                <a:spcPts val="600"/>
              </a:spcBef>
              <a:spcAft>
                <a:spcPts val="0"/>
              </a:spcAft>
              <a:buSzPts val="2000"/>
              <a:buFont typeface="Arial"/>
              <a:buChar char="•"/>
            </a:pPr>
            <a:endParaRPr lang="en-US" sz="2000" dirty="0"/>
          </a:p>
          <a:p>
            <a:pPr marL="0" lvl="1" indent="0">
              <a:spcBef>
                <a:spcPts val="600"/>
              </a:spcBef>
              <a:buSzPts val="2000"/>
              <a:buNone/>
            </a:pPr>
            <a:r>
              <a:rPr lang="en-US" sz="2400" dirty="0"/>
              <a:t>This will allow any fluids blocking the patient’s airway to drain</a:t>
            </a:r>
            <a:endParaRPr sz="2400" dirty="0"/>
          </a:p>
          <a:p>
            <a:pPr marL="0" lvl="0" indent="0" algn="l" rtl="0">
              <a:spcBef>
                <a:spcPts val="1200"/>
              </a:spcBef>
              <a:spcAft>
                <a:spcPts val="200"/>
              </a:spcAft>
              <a:buNone/>
            </a:pPr>
            <a:endParaRPr dirty="0"/>
          </a:p>
        </p:txBody>
      </p:sp>
      <p:pic>
        <p:nvPicPr>
          <p:cNvPr id="262" name="Google Shape;262;p30"/>
          <p:cNvPicPr preferRelativeResize="0"/>
          <p:nvPr/>
        </p:nvPicPr>
        <p:blipFill>
          <a:blip r:embed="rId3">
            <a:alphaModFix/>
          </a:blip>
          <a:stretch>
            <a:fillRect/>
          </a:stretch>
        </p:blipFill>
        <p:spPr>
          <a:xfrm>
            <a:off x="3068110" y="4119155"/>
            <a:ext cx="5265993" cy="2101418"/>
          </a:xfrm>
          <a:prstGeom prst="rect">
            <a:avLst/>
          </a:prstGeom>
          <a:noFill/>
          <a:ln>
            <a:noFill/>
          </a:ln>
        </p:spPr>
      </p:pic>
      <p:pic>
        <p:nvPicPr>
          <p:cNvPr id="5" name="Google Shape;164;p21"/>
          <p:cNvPicPr preferRelativeResize="0"/>
          <p:nvPr/>
        </p:nvPicPr>
        <p:blipFill>
          <a:blip r:embed="rId4">
            <a:alphaModFix/>
          </a:blip>
          <a:stretch>
            <a:fillRect/>
          </a:stretch>
        </p:blipFill>
        <p:spPr>
          <a:xfrm>
            <a:off x="10474880" y="1845734"/>
            <a:ext cx="1361600" cy="4287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5"/>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Circulation- Pulse</a:t>
            </a:r>
            <a:endParaRPr dirty="0"/>
          </a:p>
        </p:txBody>
      </p:sp>
      <p:sp>
        <p:nvSpPr>
          <p:cNvPr id="324" name="Google Shape;324;p35"/>
          <p:cNvSpPr txBox="1"/>
          <p:nvPr/>
        </p:nvSpPr>
        <p:spPr>
          <a:xfrm>
            <a:off x="1180472" y="1838187"/>
            <a:ext cx="3683400" cy="1450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200"/>
              </a:spcBef>
              <a:spcAft>
                <a:spcPts val="0"/>
              </a:spcAft>
              <a:buClr>
                <a:schemeClr val="dk1"/>
              </a:buClr>
              <a:buSzPts val="1100"/>
              <a:buFont typeface="Arial"/>
              <a:buNone/>
            </a:pPr>
            <a:r>
              <a:rPr lang="en-US" sz="2000" b="1" dirty="0">
                <a:solidFill>
                  <a:srgbClr val="3F3F3F"/>
                </a:solidFill>
                <a:latin typeface="Calibri"/>
                <a:ea typeface="Calibri"/>
                <a:cs typeface="Calibri"/>
                <a:sym typeface="Calibri"/>
              </a:rPr>
              <a:t>Carotid Pulse:</a:t>
            </a:r>
            <a:r>
              <a:rPr lang="en-US" sz="2000" dirty="0">
                <a:solidFill>
                  <a:srgbClr val="3F3F3F"/>
                </a:solidFill>
                <a:latin typeface="Calibri"/>
                <a:ea typeface="Calibri"/>
                <a:cs typeface="Calibri"/>
                <a:sym typeface="Calibri"/>
              </a:rPr>
              <a:t> </a:t>
            </a:r>
            <a:r>
              <a:rPr lang="en-US" sz="1800" dirty="0">
                <a:solidFill>
                  <a:srgbClr val="3F3F3F"/>
                </a:solidFill>
                <a:latin typeface="Calibri"/>
                <a:ea typeface="Calibri"/>
                <a:cs typeface="Calibri"/>
                <a:sym typeface="Calibri"/>
              </a:rPr>
              <a:t>gently place two fingers on the side of the neck, above the collar bone of the patient and feel for a pulse.</a:t>
            </a:r>
            <a:endParaRPr sz="1800" dirty="0">
              <a:solidFill>
                <a:srgbClr val="3F3F3F"/>
              </a:solidFill>
              <a:latin typeface="Calibri"/>
              <a:ea typeface="Calibri"/>
              <a:cs typeface="Calibri"/>
              <a:sym typeface="Calibri"/>
            </a:endParaRPr>
          </a:p>
          <a:p>
            <a:pPr marL="0" lvl="0" indent="0" algn="l" rtl="0">
              <a:lnSpc>
                <a:spcPct val="90000"/>
              </a:lnSpc>
              <a:spcBef>
                <a:spcPts val="1200"/>
              </a:spcBef>
              <a:spcAft>
                <a:spcPts val="0"/>
              </a:spcAft>
              <a:buClr>
                <a:schemeClr val="dk1"/>
              </a:buClr>
              <a:buSzPts val="1100"/>
              <a:buFont typeface="Arial"/>
              <a:buNone/>
            </a:pPr>
            <a:endParaRPr sz="2000" dirty="0">
              <a:solidFill>
                <a:srgbClr val="3F3F3F"/>
              </a:solidFill>
              <a:latin typeface="Calibri"/>
              <a:ea typeface="Calibri"/>
              <a:cs typeface="Calibri"/>
              <a:sym typeface="Calibri"/>
            </a:endParaRPr>
          </a:p>
          <a:p>
            <a:pPr marL="0" lvl="0" indent="0" algn="l" rtl="0">
              <a:lnSpc>
                <a:spcPct val="90000"/>
              </a:lnSpc>
              <a:spcBef>
                <a:spcPts val="1200"/>
              </a:spcBef>
              <a:spcAft>
                <a:spcPts val="200"/>
              </a:spcAft>
              <a:buClr>
                <a:schemeClr val="dk1"/>
              </a:buClr>
              <a:buSzPts val="1100"/>
              <a:buFont typeface="Arial"/>
              <a:buNone/>
            </a:pPr>
            <a:endParaRPr dirty="0">
              <a:latin typeface="Calibri"/>
              <a:ea typeface="Calibri"/>
              <a:cs typeface="Calibri"/>
              <a:sym typeface="Calibri"/>
            </a:endParaRPr>
          </a:p>
        </p:txBody>
      </p:sp>
      <p:sp>
        <p:nvSpPr>
          <p:cNvPr id="325" name="Google Shape;325;p35"/>
          <p:cNvSpPr txBox="1"/>
          <p:nvPr/>
        </p:nvSpPr>
        <p:spPr>
          <a:xfrm>
            <a:off x="5578185" y="1737403"/>
            <a:ext cx="3683400" cy="1393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200"/>
              </a:spcBef>
              <a:spcAft>
                <a:spcPts val="0"/>
              </a:spcAft>
              <a:buClr>
                <a:schemeClr val="dk1"/>
              </a:buClr>
              <a:buSzPts val="1100"/>
              <a:buFont typeface="Arial"/>
              <a:buNone/>
            </a:pPr>
            <a:r>
              <a:rPr lang="en-US" sz="2000" b="1" dirty="0">
                <a:solidFill>
                  <a:srgbClr val="3F3F3F"/>
                </a:solidFill>
                <a:latin typeface="Calibri"/>
                <a:ea typeface="Calibri"/>
                <a:cs typeface="Calibri"/>
                <a:sym typeface="Calibri"/>
              </a:rPr>
              <a:t>Radial Pulse:</a:t>
            </a:r>
            <a:r>
              <a:rPr lang="en-US" sz="2000" dirty="0">
                <a:solidFill>
                  <a:srgbClr val="3F3F3F"/>
                </a:solidFill>
                <a:latin typeface="Calibri"/>
                <a:ea typeface="Calibri"/>
                <a:cs typeface="Calibri"/>
                <a:sym typeface="Calibri"/>
              </a:rPr>
              <a:t> </a:t>
            </a:r>
            <a:r>
              <a:rPr lang="en-US" sz="1800" dirty="0">
                <a:solidFill>
                  <a:srgbClr val="3F3F3F"/>
                </a:solidFill>
                <a:latin typeface="Calibri"/>
                <a:ea typeface="Calibri"/>
                <a:cs typeface="Calibri"/>
                <a:sym typeface="Calibri"/>
              </a:rPr>
              <a:t>gently place two fingers on the inside of the wrist of the patient and feel for a pulse. (THIS MAY BE VERY LIGHT)</a:t>
            </a:r>
            <a:endParaRPr sz="1800" dirty="0">
              <a:solidFill>
                <a:schemeClr val="dk1"/>
              </a:solidFill>
              <a:latin typeface="Calibri"/>
              <a:ea typeface="Calibri"/>
              <a:cs typeface="Calibri"/>
              <a:sym typeface="Calibri"/>
            </a:endParaRPr>
          </a:p>
          <a:p>
            <a:pPr marL="0" lvl="0" indent="0" algn="l" rtl="0">
              <a:spcBef>
                <a:spcPts val="200"/>
              </a:spcBef>
              <a:spcAft>
                <a:spcPts val="0"/>
              </a:spcAft>
              <a:buNone/>
            </a:pPr>
            <a:endParaRPr dirty="0">
              <a:latin typeface="Calibri"/>
              <a:ea typeface="Calibri"/>
              <a:cs typeface="Calibri"/>
              <a:sym typeface="Calibri"/>
            </a:endParaRPr>
          </a:p>
        </p:txBody>
      </p:sp>
      <p:pic>
        <p:nvPicPr>
          <p:cNvPr id="326" name="Google Shape;326;p35"/>
          <p:cNvPicPr preferRelativeResize="0"/>
          <p:nvPr/>
        </p:nvPicPr>
        <p:blipFill>
          <a:blip r:embed="rId3">
            <a:alphaModFix/>
          </a:blip>
          <a:stretch>
            <a:fillRect/>
          </a:stretch>
        </p:blipFill>
        <p:spPr>
          <a:xfrm>
            <a:off x="5845916" y="3288987"/>
            <a:ext cx="3147937" cy="2749730"/>
          </a:xfrm>
          <a:prstGeom prst="rect">
            <a:avLst/>
          </a:prstGeom>
          <a:noFill/>
          <a:ln>
            <a:noFill/>
          </a:ln>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32776"/>
          <a:stretch/>
        </p:blipFill>
        <p:spPr>
          <a:xfrm>
            <a:off x="1496033" y="3246652"/>
            <a:ext cx="2815413" cy="2792065"/>
          </a:xfrm>
          <a:prstGeom prst="rect">
            <a:avLst/>
          </a:prstGeom>
        </p:spPr>
      </p:pic>
      <p:pic>
        <p:nvPicPr>
          <p:cNvPr id="8" name="Google Shape;164;p21"/>
          <p:cNvPicPr preferRelativeResize="0"/>
          <p:nvPr/>
        </p:nvPicPr>
        <p:blipFill>
          <a:blip r:embed="rId5">
            <a:alphaModFix/>
          </a:blip>
          <a:stretch>
            <a:fillRect/>
          </a:stretch>
        </p:blipFill>
        <p:spPr>
          <a:xfrm>
            <a:off x="10474880" y="1845734"/>
            <a:ext cx="1361600" cy="4287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t>3) </a:t>
            </a:r>
            <a:r>
              <a:rPr lang="en-US" sz="5400" b="1" dirty="0"/>
              <a:t>ABC</a:t>
            </a:r>
            <a:r>
              <a:rPr lang="en-US" dirty="0"/>
              <a:t>s</a:t>
            </a:r>
            <a:endParaRPr dirty="0"/>
          </a:p>
        </p:txBody>
      </p:sp>
      <p:pic>
        <p:nvPicPr>
          <p:cNvPr id="296" name="Google Shape;296;p33" descr="IMG_5317 copy"/>
          <p:cNvPicPr preferRelativeResize="0"/>
          <p:nvPr/>
        </p:nvPicPr>
        <p:blipFill rotWithShape="1">
          <a:blip r:embed="rId3">
            <a:alphaModFix/>
          </a:blip>
          <a:srcRect r="49925" b="46224"/>
          <a:stretch/>
        </p:blipFill>
        <p:spPr>
          <a:xfrm>
            <a:off x="6523775" y="2137605"/>
            <a:ext cx="5438692" cy="3301864"/>
          </a:xfrm>
          <a:prstGeom prst="rect">
            <a:avLst/>
          </a:prstGeom>
          <a:noFill/>
          <a:ln>
            <a:noFill/>
          </a:ln>
        </p:spPr>
      </p:pic>
      <p:sp>
        <p:nvSpPr>
          <p:cNvPr id="297" name="Google Shape;297;p33"/>
          <p:cNvSpPr txBox="1">
            <a:spLocks noGrp="1"/>
          </p:cNvSpPr>
          <p:nvPr>
            <p:ph type="body" idx="1"/>
          </p:nvPr>
        </p:nvSpPr>
        <p:spPr>
          <a:xfrm>
            <a:off x="1052001" y="1845734"/>
            <a:ext cx="10346467" cy="3485361"/>
          </a:xfrm>
          <a:prstGeom prst="rect">
            <a:avLst/>
          </a:prstGeom>
          <a:noFill/>
          <a:ln>
            <a:noFill/>
          </a:ln>
        </p:spPr>
        <p:txBody>
          <a:bodyPr spcFirstLastPara="1" wrap="square" lIns="0" tIns="45700" rIns="0" bIns="45700" anchor="t" anchorCtr="0">
            <a:noAutofit/>
          </a:bodyPr>
          <a:lstStyle/>
          <a:p>
            <a:pPr marL="384048" lvl="1" indent="-182880" algn="l" rtl="0">
              <a:lnSpc>
                <a:spcPct val="90000"/>
              </a:lnSpc>
              <a:spcBef>
                <a:spcPts val="0"/>
              </a:spcBef>
              <a:spcAft>
                <a:spcPts val="0"/>
              </a:spcAft>
              <a:buSzPts val="2800"/>
              <a:buFont typeface="Arial"/>
              <a:buChar char="•"/>
            </a:pPr>
            <a:r>
              <a:rPr lang="en-US" sz="2800" b="1" dirty="0"/>
              <a:t>Skills Station Practice!</a:t>
            </a:r>
            <a:endParaRPr dirty="0"/>
          </a:p>
          <a:p>
            <a:pPr marL="841248" lvl="2" indent="-457200" algn="l" rtl="0">
              <a:lnSpc>
                <a:spcPct val="90000"/>
              </a:lnSpc>
              <a:spcBef>
                <a:spcPts val="600"/>
              </a:spcBef>
              <a:spcAft>
                <a:spcPts val="0"/>
              </a:spcAft>
              <a:buSzPts val="2000"/>
              <a:buFont typeface="Calibri"/>
              <a:buAutoNum type="arabicPeriod"/>
            </a:pPr>
            <a:r>
              <a:rPr lang="en-US" sz="2000" dirty="0"/>
              <a:t>Open airway using head-tilt chin lift method</a:t>
            </a:r>
            <a:endParaRPr dirty="0"/>
          </a:p>
          <a:p>
            <a:pPr marL="841248" lvl="2" indent="-457199" algn="l" rtl="0">
              <a:lnSpc>
                <a:spcPct val="90000"/>
              </a:lnSpc>
              <a:spcBef>
                <a:spcPts val="600"/>
              </a:spcBef>
              <a:spcAft>
                <a:spcPts val="0"/>
              </a:spcAft>
              <a:buSzPts val="2000"/>
              <a:buFont typeface="Calibri"/>
              <a:buAutoNum type="arabicPeriod"/>
            </a:pPr>
            <a:r>
              <a:rPr lang="en-US" sz="2000" dirty="0"/>
              <a:t>Check for breathing</a:t>
            </a:r>
          </a:p>
          <a:p>
            <a:pPr marL="841248" lvl="2" indent="-457199" algn="l" rtl="0">
              <a:lnSpc>
                <a:spcPct val="90000"/>
              </a:lnSpc>
              <a:spcBef>
                <a:spcPts val="600"/>
              </a:spcBef>
              <a:spcAft>
                <a:spcPts val="0"/>
              </a:spcAft>
              <a:buSzPts val="2000"/>
              <a:buFont typeface="Calibri"/>
              <a:buAutoNum type="arabicPeriod"/>
            </a:pPr>
            <a:r>
              <a:rPr lang="en-US" sz="2000" dirty="0"/>
              <a:t>Check for pulse</a:t>
            </a:r>
          </a:p>
          <a:p>
            <a:pPr marL="841248" lvl="2" indent="-457199" algn="l" rtl="0">
              <a:lnSpc>
                <a:spcPct val="90000"/>
              </a:lnSpc>
              <a:spcBef>
                <a:spcPts val="600"/>
              </a:spcBef>
              <a:spcAft>
                <a:spcPts val="0"/>
              </a:spcAft>
              <a:buSzPts val="2000"/>
              <a:buFont typeface="Calibri"/>
              <a:buAutoNum type="arabicPeriod"/>
            </a:pPr>
            <a:r>
              <a:rPr lang="en-US" sz="2000" dirty="0"/>
              <a:t>Recovery Position</a:t>
            </a:r>
            <a:endParaRPr sz="2000" dirty="0"/>
          </a:p>
        </p:txBody>
      </p:sp>
      <p:pic>
        <p:nvPicPr>
          <p:cNvPr id="298" name="Google Shape;298;p33"/>
          <p:cNvPicPr preferRelativeResize="0"/>
          <p:nvPr/>
        </p:nvPicPr>
        <p:blipFill>
          <a:blip r:embed="rId4">
            <a:alphaModFix/>
          </a:blip>
          <a:stretch>
            <a:fillRect/>
          </a:stretch>
        </p:blipFill>
        <p:spPr>
          <a:xfrm>
            <a:off x="5154674" y="5166475"/>
            <a:ext cx="1691525" cy="1691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6"/>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External Bleeding VS Internal Bleeding</a:t>
            </a:r>
            <a:endParaRPr dirty="0"/>
          </a:p>
        </p:txBody>
      </p:sp>
      <p:pic>
        <p:nvPicPr>
          <p:cNvPr id="334" name="Google Shape;334;p36"/>
          <p:cNvPicPr preferRelativeResize="0"/>
          <p:nvPr/>
        </p:nvPicPr>
        <p:blipFill>
          <a:blip r:embed="rId3">
            <a:alphaModFix/>
          </a:blip>
          <a:stretch>
            <a:fillRect/>
          </a:stretch>
        </p:blipFill>
        <p:spPr>
          <a:xfrm>
            <a:off x="5154674" y="5166475"/>
            <a:ext cx="1691525" cy="1691525"/>
          </a:xfrm>
          <a:prstGeom prst="rect">
            <a:avLst/>
          </a:prstGeom>
          <a:noFill/>
          <a:ln>
            <a:noFill/>
          </a:ln>
        </p:spPr>
      </p:pic>
      <p:pic>
        <p:nvPicPr>
          <p:cNvPr id="1026" name="Picture 2" descr="Image result for large lace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319" y="1936118"/>
            <a:ext cx="4724609" cy="34528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54294D9-4A30-7F43-AF92-38DCA457EF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6072" y="1932395"/>
            <a:ext cx="4724609" cy="345652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t>Circulation- Bleeding Treatment</a:t>
            </a:r>
            <a:endParaRPr dirty="0"/>
          </a:p>
        </p:txBody>
      </p:sp>
      <p:sp>
        <p:nvSpPr>
          <p:cNvPr id="345" name="Google Shape;345;p37"/>
          <p:cNvSpPr txBox="1">
            <a:spLocks noGrp="1"/>
          </p:cNvSpPr>
          <p:nvPr>
            <p:ph type="body" idx="1"/>
          </p:nvPr>
        </p:nvSpPr>
        <p:spPr>
          <a:xfrm>
            <a:off x="1097280" y="1797837"/>
            <a:ext cx="6613589" cy="4214400"/>
          </a:xfrm>
          <a:prstGeom prst="rect">
            <a:avLst/>
          </a:prstGeom>
          <a:noFill/>
          <a:ln>
            <a:noFill/>
          </a:ln>
        </p:spPr>
        <p:txBody>
          <a:bodyPr spcFirstLastPara="1" wrap="square" lIns="0" tIns="45700" rIns="0" bIns="45700" anchor="t" anchorCtr="0">
            <a:noAutofit/>
          </a:bodyPr>
          <a:lstStyle/>
          <a:p>
            <a:pPr marL="384048" lvl="1" indent="-195580" algn="l" rtl="0">
              <a:spcBef>
                <a:spcPts val="0"/>
              </a:spcBef>
              <a:spcAft>
                <a:spcPts val="0"/>
              </a:spcAft>
              <a:buSzPts val="2000"/>
              <a:buChar char="•"/>
            </a:pPr>
            <a:r>
              <a:rPr lang="en-US" sz="2000" dirty="0"/>
              <a:t>A victim with severe bleeding can die in minutes or less without your help</a:t>
            </a:r>
            <a:endParaRPr sz="2000" dirty="0"/>
          </a:p>
          <a:p>
            <a:pPr marL="384048" lvl="0" indent="0" algn="l" rtl="0">
              <a:spcBef>
                <a:spcPts val="0"/>
              </a:spcBef>
              <a:spcAft>
                <a:spcPts val="0"/>
              </a:spcAft>
              <a:buNone/>
            </a:pPr>
            <a:endParaRPr sz="600" dirty="0"/>
          </a:p>
          <a:p>
            <a:pPr marL="188468" lvl="1" indent="0" algn="l" rtl="0">
              <a:lnSpc>
                <a:spcPct val="90000"/>
              </a:lnSpc>
              <a:spcBef>
                <a:spcPts val="0"/>
              </a:spcBef>
              <a:spcAft>
                <a:spcPts val="0"/>
              </a:spcAft>
              <a:buSzPts val="2000"/>
              <a:buNone/>
            </a:pPr>
            <a:endParaRPr lang="en-US" sz="2000" b="1" dirty="0"/>
          </a:p>
          <a:p>
            <a:pPr marL="645668" lvl="1" indent="-457200" algn="l" rtl="0">
              <a:lnSpc>
                <a:spcPct val="90000"/>
              </a:lnSpc>
              <a:spcBef>
                <a:spcPts val="0"/>
              </a:spcBef>
              <a:spcAft>
                <a:spcPts val="0"/>
              </a:spcAft>
              <a:buSzPts val="2000"/>
              <a:buFont typeface="+mj-lt"/>
              <a:buAutoNum type="arabicPeriod"/>
            </a:pPr>
            <a:r>
              <a:rPr lang="en-US" sz="2000" b="1" dirty="0"/>
              <a:t>Apply gauze quickly with firm direct pressure</a:t>
            </a:r>
          </a:p>
          <a:p>
            <a:pPr marL="645668" lvl="1" indent="-457200" algn="l" rtl="0">
              <a:lnSpc>
                <a:spcPct val="90000"/>
              </a:lnSpc>
              <a:spcBef>
                <a:spcPts val="0"/>
              </a:spcBef>
              <a:spcAft>
                <a:spcPts val="0"/>
              </a:spcAft>
              <a:buSzPts val="2000"/>
              <a:buFont typeface="+mj-lt"/>
              <a:buAutoNum type="arabicPeriod"/>
            </a:pPr>
            <a:endParaRPr lang="en-US" sz="2000" b="1" dirty="0"/>
          </a:p>
          <a:p>
            <a:pPr marL="645668" lvl="1" indent="-457200" algn="l" rtl="0">
              <a:lnSpc>
                <a:spcPct val="90000"/>
              </a:lnSpc>
              <a:spcBef>
                <a:spcPts val="0"/>
              </a:spcBef>
              <a:spcAft>
                <a:spcPts val="0"/>
              </a:spcAft>
              <a:buSzPts val="2000"/>
              <a:buFont typeface="+mj-lt"/>
              <a:buAutoNum type="arabicPeriod"/>
            </a:pPr>
            <a:r>
              <a:rPr lang="en-US" sz="2000" dirty="0"/>
              <a:t>Wrap the wound with a bandage </a:t>
            </a:r>
            <a:endParaRPr sz="2000" dirty="0"/>
          </a:p>
          <a:p>
            <a:pPr marL="1011428" lvl="3" indent="-457200">
              <a:spcBef>
                <a:spcPts val="600"/>
              </a:spcBef>
              <a:buSzPts val="2000"/>
            </a:pPr>
            <a:r>
              <a:rPr lang="en-US" sz="2000" dirty="0"/>
              <a:t>Maintain pressure </a:t>
            </a:r>
            <a:endParaRPr sz="2000" dirty="0"/>
          </a:p>
          <a:p>
            <a:pPr marL="1011428" lvl="3" indent="-457200">
              <a:spcBef>
                <a:spcPts val="600"/>
              </a:spcBef>
              <a:buSzPts val="2000"/>
            </a:pPr>
            <a:r>
              <a:rPr lang="en-US" sz="2000" dirty="0"/>
              <a:t>Elevate limb</a:t>
            </a:r>
          </a:p>
          <a:p>
            <a:pPr marL="782828" lvl="3" indent="-228600" algn="l" rtl="0">
              <a:lnSpc>
                <a:spcPct val="90000"/>
              </a:lnSpc>
              <a:spcBef>
                <a:spcPts val="600"/>
              </a:spcBef>
              <a:spcAft>
                <a:spcPts val="0"/>
              </a:spcAft>
              <a:buSzPts val="2000"/>
              <a:buFont typeface="+mj-lt"/>
              <a:buAutoNum type="arabicPeriod"/>
            </a:pPr>
            <a:endParaRPr sz="400" dirty="0"/>
          </a:p>
          <a:p>
            <a:pPr marL="645668" lvl="1" indent="-457200" algn="l" rtl="0">
              <a:spcBef>
                <a:spcPts val="0"/>
              </a:spcBef>
              <a:spcAft>
                <a:spcPts val="0"/>
              </a:spcAft>
              <a:buSzPts val="2000"/>
              <a:buFont typeface="+mj-lt"/>
              <a:buAutoNum type="arabicPeriod"/>
            </a:pPr>
            <a:r>
              <a:rPr lang="en-US" sz="2000" dirty="0"/>
              <a:t>If bleeding is still not under control, add another pad/bandage to the affected area, </a:t>
            </a:r>
          </a:p>
          <a:p>
            <a:pPr marL="645668" lvl="1" indent="-457200" algn="l" rtl="0">
              <a:spcBef>
                <a:spcPts val="0"/>
              </a:spcBef>
              <a:spcAft>
                <a:spcPts val="0"/>
              </a:spcAft>
              <a:buSzPts val="2000"/>
              <a:buFont typeface="+mj-lt"/>
              <a:buAutoNum type="arabicPeriod"/>
            </a:pPr>
            <a:endParaRPr lang="en-US" sz="2000" dirty="0"/>
          </a:p>
          <a:p>
            <a:pPr marL="645668" lvl="1" indent="-457200" algn="l" rtl="0">
              <a:spcBef>
                <a:spcPts val="0"/>
              </a:spcBef>
              <a:spcAft>
                <a:spcPts val="0"/>
              </a:spcAft>
              <a:buSzPts val="2000"/>
              <a:buFont typeface="+mj-lt"/>
              <a:buAutoNum type="arabicPeriod"/>
            </a:pPr>
            <a:r>
              <a:rPr lang="en-US" sz="2000" dirty="0"/>
              <a:t>NEVER REMOVE EXISTING PADS</a:t>
            </a:r>
            <a:endParaRPr sz="2000" dirty="0"/>
          </a:p>
          <a:p>
            <a:pPr marL="0" lvl="0" indent="0" algn="l" rtl="0">
              <a:spcBef>
                <a:spcPts val="600"/>
              </a:spcBef>
              <a:spcAft>
                <a:spcPts val="0"/>
              </a:spcAft>
              <a:buNone/>
            </a:pPr>
            <a:endParaRPr sz="2000" dirty="0"/>
          </a:p>
        </p:txBody>
      </p:sp>
      <p:pic>
        <p:nvPicPr>
          <p:cNvPr id="347" name="Google Shape;347;p37"/>
          <p:cNvPicPr preferRelativeResize="0"/>
          <p:nvPr/>
        </p:nvPicPr>
        <p:blipFill>
          <a:blip r:embed="rId3">
            <a:alphaModFix/>
          </a:blip>
          <a:stretch>
            <a:fillRect/>
          </a:stretch>
        </p:blipFill>
        <p:spPr>
          <a:xfrm>
            <a:off x="5154674" y="5166475"/>
            <a:ext cx="1691525" cy="1691525"/>
          </a:xfrm>
          <a:prstGeom prst="rect">
            <a:avLst/>
          </a:prstGeom>
          <a:noFill/>
          <a:ln>
            <a:noFill/>
          </a:ln>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7571" b="5385"/>
          <a:stretch/>
        </p:blipFill>
        <p:spPr>
          <a:xfrm>
            <a:off x="7710869" y="1797837"/>
            <a:ext cx="3450281" cy="194722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0869" y="4102913"/>
            <a:ext cx="3444811" cy="212712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8"/>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Circulation- Tourniquetting</a:t>
            </a:r>
            <a:endParaRPr dirty="0"/>
          </a:p>
        </p:txBody>
      </p:sp>
      <p:sp>
        <p:nvSpPr>
          <p:cNvPr id="354" name="Google Shape;354;p38"/>
          <p:cNvSpPr txBox="1">
            <a:spLocks noGrp="1"/>
          </p:cNvSpPr>
          <p:nvPr>
            <p:ph type="body" idx="1"/>
          </p:nvPr>
        </p:nvSpPr>
        <p:spPr>
          <a:xfrm>
            <a:off x="1221339" y="2388254"/>
            <a:ext cx="6758879" cy="2778221"/>
          </a:xfrm>
          <a:prstGeom prst="rect">
            <a:avLst/>
          </a:prstGeom>
        </p:spPr>
        <p:txBody>
          <a:bodyPr spcFirstLastPara="1" wrap="square" lIns="0" tIns="45700" rIns="0" bIns="45700" anchor="t" anchorCtr="0">
            <a:noAutofit/>
          </a:bodyPr>
          <a:lstStyle/>
          <a:p>
            <a:pPr marL="457200" lvl="0" indent="-342900" algn="l" rtl="0">
              <a:spcBef>
                <a:spcPts val="1200"/>
              </a:spcBef>
              <a:spcAft>
                <a:spcPts val="0"/>
              </a:spcAft>
              <a:buSzPts val="1800"/>
              <a:buAutoNum type="arabicPeriod"/>
            </a:pPr>
            <a:r>
              <a:rPr lang="en-US" dirty="0"/>
              <a:t>Place a fabric tie above the bleeding area</a:t>
            </a:r>
          </a:p>
          <a:p>
            <a:pPr marL="571500" lvl="0" indent="-457200" algn="l" rtl="0">
              <a:spcBef>
                <a:spcPts val="1200"/>
              </a:spcBef>
              <a:spcAft>
                <a:spcPts val="0"/>
              </a:spcAft>
              <a:buSzPts val="1800"/>
              <a:buFont typeface="+mj-lt"/>
              <a:buAutoNum type="arabicPeriod"/>
            </a:pPr>
            <a:endParaRPr dirty="0"/>
          </a:p>
          <a:p>
            <a:pPr marL="457200" lvl="0" indent="-342900" algn="l" rtl="0">
              <a:spcBef>
                <a:spcPts val="0"/>
              </a:spcBef>
              <a:spcAft>
                <a:spcPts val="0"/>
              </a:spcAft>
              <a:buSzPts val="1800"/>
              <a:buAutoNum type="arabicPeriod"/>
            </a:pPr>
            <a:r>
              <a:rPr lang="en-US" dirty="0"/>
              <a:t>Wrap the cloth around the limb and cross the ends and place a stick or rod in-between the loose ends</a:t>
            </a:r>
          </a:p>
          <a:p>
            <a:pPr marL="571500" lvl="0" indent="-457200" algn="l" rtl="0">
              <a:spcBef>
                <a:spcPts val="0"/>
              </a:spcBef>
              <a:spcAft>
                <a:spcPts val="0"/>
              </a:spcAft>
              <a:buSzPts val="1800"/>
              <a:buFont typeface="+mj-lt"/>
              <a:buAutoNum type="arabicPeriod"/>
            </a:pPr>
            <a:endParaRPr dirty="0"/>
          </a:p>
          <a:p>
            <a:pPr marL="457200" lvl="0" indent="-342900" algn="l" rtl="0">
              <a:spcBef>
                <a:spcPts val="0"/>
              </a:spcBef>
              <a:spcAft>
                <a:spcPts val="0"/>
              </a:spcAft>
              <a:buSzPts val="1800"/>
              <a:buAutoNum type="arabicPeriod"/>
            </a:pPr>
            <a:r>
              <a:rPr lang="en-US" dirty="0"/>
              <a:t>Tie the ends and twist the stick tight until the bleeding stops</a:t>
            </a:r>
          </a:p>
          <a:p>
            <a:pPr marL="571500" lvl="0" indent="-457200" algn="l" rtl="0">
              <a:spcBef>
                <a:spcPts val="0"/>
              </a:spcBef>
              <a:spcAft>
                <a:spcPts val="0"/>
              </a:spcAft>
              <a:buSzPts val="1800"/>
              <a:buFont typeface="+mj-lt"/>
              <a:buAutoNum type="arabicPeriod"/>
            </a:pPr>
            <a:endParaRPr dirty="0"/>
          </a:p>
          <a:p>
            <a:pPr marL="457200" lvl="0" indent="-342900" algn="l" rtl="0">
              <a:spcBef>
                <a:spcPts val="0"/>
              </a:spcBef>
              <a:spcAft>
                <a:spcPts val="0"/>
              </a:spcAft>
              <a:buSzPts val="1800"/>
              <a:buAutoNum type="arabicPeriod"/>
            </a:pPr>
            <a:r>
              <a:rPr lang="en-US" dirty="0"/>
              <a:t>Tie the stick in place with another cloth or string</a:t>
            </a:r>
          </a:p>
          <a:p>
            <a:pPr marL="457200" lvl="0" indent="-342900" algn="l" rtl="0">
              <a:spcBef>
                <a:spcPts val="0"/>
              </a:spcBef>
              <a:spcAft>
                <a:spcPts val="0"/>
              </a:spcAft>
              <a:buSzPts val="1800"/>
              <a:buAutoNum type="arabicPeriod"/>
            </a:pPr>
            <a:endParaRPr lang="en-US" dirty="0"/>
          </a:p>
          <a:p>
            <a:pPr marL="457200" lvl="0" indent="-342900" algn="l" rtl="0">
              <a:spcBef>
                <a:spcPts val="0"/>
              </a:spcBef>
              <a:spcAft>
                <a:spcPts val="0"/>
              </a:spcAft>
              <a:buSzPts val="1800"/>
              <a:buAutoNum type="arabicPeriod"/>
            </a:pPr>
            <a:r>
              <a:rPr lang="en-US" dirty="0"/>
              <a:t>Write the Time of application on the patients forehead</a:t>
            </a:r>
            <a:endParaRPr dirty="0"/>
          </a:p>
        </p:txBody>
      </p:sp>
      <p:pic>
        <p:nvPicPr>
          <p:cNvPr id="355" name="Google Shape;355;p38"/>
          <p:cNvPicPr preferRelativeResize="0"/>
          <p:nvPr/>
        </p:nvPicPr>
        <p:blipFill>
          <a:blip r:embed="rId3">
            <a:alphaModFix/>
          </a:blip>
          <a:stretch>
            <a:fillRect/>
          </a:stretch>
        </p:blipFill>
        <p:spPr>
          <a:xfrm>
            <a:off x="5154675" y="5465618"/>
            <a:ext cx="1381208" cy="1392382"/>
          </a:xfrm>
          <a:prstGeom prst="rect">
            <a:avLst/>
          </a:prstGeom>
          <a:noFill/>
          <a:ln>
            <a:noFill/>
          </a:ln>
        </p:spPr>
      </p:pic>
      <p:pic>
        <p:nvPicPr>
          <p:cNvPr id="356" name="Google Shape;356;p38"/>
          <p:cNvPicPr preferRelativeResize="0"/>
          <p:nvPr/>
        </p:nvPicPr>
        <p:blipFill rotWithShape="1">
          <a:blip r:embed="rId4">
            <a:alphaModFix/>
          </a:blip>
          <a:srcRect l="3695" t="3391" r="2504" b="7838"/>
          <a:stretch/>
        </p:blipFill>
        <p:spPr>
          <a:xfrm>
            <a:off x="7980218" y="2462646"/>
            <a:ext cx="4089862" cy="3806088"/>
          </a:xfrm>
          <a:prstGeom prst="rect">
            <a:avLst/>
          </a:prstGeom>
          <a:noFill/>
          <a:ln>
            <a:noFill/>
          </a:ln>
        </p:spPr>
      </p:pic>
      <p:sp>
        <p:nvSpPr>
          <p:cNvPr id="2" name="TextBox 1"/>
          <p:cNvSpPr txBox="1"/>
          <p:nvPr/>
        </p:nvSpPr>
        <p:spPr>
          <a:xfrm>
            <a:off x="1221339" y="1811772"/>
            <a:ext cx="9071263" cy="923330"/>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Tourniquets are used to stop blood loss from a bleeding extremity if the bleeding does not stop using bandages</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Circulation- Burns</a:t>
            </a:r>
          </a:p>
        </p:txBody>
      </p:sp>
      <p:sp>
        <p:nvSpPr>
          <p:cNvPr id="4" name="Google Shape;354;p38"/>
          <p:cNvSpPr txBox="1">
            <a:spLocks/>
          </p:cNvSpPr>
          <p:nvPr/>
        </p:nvSpPr>
        <p:spPr>
          <a:xfrm>
            <a:off x="1097280" y="1783234"/>
            <a:ext cx="10145684" cy="677064"/>
          </a:xfrm>
          <a:prstGeom prst="rect">
            <a:avLst/>
          </a:prstGeom>
          <a:noFill/>
          <a:ln>
            <a:noFill/>
          </a:ln>
        </p:spPr>
        <p:txBody>
          <a:bodyPr spcFirstLastPara="1" wrap="square" lIns="0" tIns="45700" rIns="0"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200"/>
              </a:spcBef>
              <a:spcAft>
                <a:spcPts val="0"/>
              </a:spcAft>
              <a:buClr>
                <a:schemeClr val="accent1"/>
              </a:buClr>
              <a:buSzPts val="18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8pPr>
            <a:lvl9pPr marL="4114800" marR="0" lvl="8" indent="-342900" algn="l" rtl="0">
              <a:lnSpc>
                <a:spcPct val="90000"/>
              </a:lnSpc>
              <a:spcBef>
                <a:spcPts val="400"/>
              </a:spcBef>
              <a:spcAft>
                <a:spcPts val="40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9pPr>
          </a:lstStyle>
          <a:p>
            <a:pPr marL="114300" indent="0">
              <a:buNone/>
            </a:pPr>
            <a:r>
              <a:rPr lang="en-US" b="1" dirty="0"/>
              <a:t>First, assess the severity of the burn</a:t>
            </a:r>
          </a:p>
          <a:p>
            <a:pPr marL="114300" indent="0">
              <a:buNone/>
            </a:pPr>
            <a:r>
              <a:rPr lang="en-US" dirty="0"/>
              <a:t>1</a:t>
            </a:r>
            <a:r>
              <a:rPr lang="en-US" baseline="30000" dirty="0"/>
              <a:t>st</a:t>
            </a:r>
            <a:r>
              <a:rPr lang="en-US" dirty="0"/>
              <a:t> Degree (</a:t>
            </a:r>
            <a:r>
              <a:rPr lang="en-US" b="1" dirty="0"/>
              <a:t>Color</a:t>
            </a:r>
            <a:r>
              <a:rPr lang="en-US" dirty="0"/>
              <a:t>)		2</a:t>
            </a:r>
            <a:r>
              <a:rPr lang="en-US" baseline="30000" dirty="0"/>
              <a:t>nd</a:t>
            </a:r>
            <a:r>
              <a:rPr lang="en-US" dirty="0"/>
              <a:t> Degree (</a:t>
            </a:r>
            <a:r>
              <a:rPr lang="en-US" b="1" dirty="0"/>
              <a:t>Blisters</a:t>
            </a:r>
            <a:r>
              <a:rPr lang="en-US" dirty="0"/>
              <a:t>)		3</a:t>
            </a:r>
            <a:r>
              <a:rPr lang="en-US" baseline="30000" dirty="0"/>
              <a:t>rd</a:t>
            </a:r>
            <a:r>
              <a:rPr lang="en-US" dirty="0"/>
              <a:t> Degree (</a:t>
            </a:r>
            <a:r>
              <a:rPr lang="en-US" b="1" dirty="0"/>
              <a:t>Flesh</a:t>
            </a:r>
            <a:r>
              <a:rPr lang="en-US" dirty="0"/>
              <a:t>)	</a:t>
            </a:r>
          </a:p>
          <a:p>
            <a:pPr marL="114300" indent="0">
              <a:buNone/>
            </a:pPr>
            <a:endParaRPr lang="en-US" dirty="0"/>
          </a:p>
          <a:p>
            <a:pPr marL="114300" indent="0">
              <a:buNone/>
            </a:pPr>
            <a:endParaRPr lang="en-US" dirty="0"/>
          </a:p>
          <a:p>
            <a:pPr>
              <a:buFont typeface="Calibri"/>
              <a:buAutoNum type="arabicPeriod"/>
            </a:pPr>
            <a:endParaRPr lang="en-US" dirty="0"/>
          </a:p>
          <a:p>
            <a:pPr marL="114300" indent="0">
              <a:buNone/>
            </a:pPr>
            <a:endParaRPr lang="en-US" dirty="0"/>
          </a:p>
        </p:txBody>
      </p:sp>
      <p:sp>
        <p:nvSpPr>
          <p:cNvPr id="5" name="Google Shape;354;p38"/>
          <p:cNvSpPr txBox="1">
            <a:spLocks/>
          </p:cNvSpPr>
          <p:nvPr/>
        </p:nvSpPr>
        <p:spPr>
          <a:xfrm>
            <a:off x="1097280" y="3860300"/>
            <a:ext cx="6842006" cy="1802745"/>
          </a:xfrm>
          <a:prstGeom prst="rect">
            <a:avLst/>
          </a:prstGeom>
          <a:noFill/>
          <a:ln>
            <a:noFill/>
          </a:ln>
        </p:spPr>
        <p:txBody>
          <a:bodyPr spcFirstLastPara="1" wrap="square" lIns="0" tIns="45700" rIns="0"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200"/>
              </a:spcBef>
              <a:spcAft>
                <a:spcPts val="0"/>
              </a:spcAft>
              <a:buClr>
                <a:schemeClr val="accent1"/>
              </a:buClr>
              <a:buSzPts val="18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8pPr>
            <a:lvl9pPr marL="4114800" marR="0" lvl="8" indent="-342900" algn="l" rtl="0">
              <a:lnSpc>
                <a:spcPct val="90000"/>
              </a:lnSpc>
              <a:spcBef>
                <a:spcPts val="400"/>
              </a:spcBef>
              <a:spcAft>
                <a:spcPts val="40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9pPr>
          </a:lstStyle>
          <a:p>
            <a:pPr marL="114300" indent="0">
              <a:buNone/>
            </a:pPr>
            <a:endParaRPr lang="en-US" dirty="0"/>
          </a:p>
          <a:p>
            <a:pPr marL="114300" indent="0">
              <a:buNone/>
            </a:pPr>
            <a:endParaRPr lang="en-US" b="1" dirty="0"/>
          </a:p>
          <a:p>
            <a:pPr marL="114300" indent="0">
              <a:buNone/>
            </a:pPr>
            <a:r>
              <a:rPr lang="en-US" b="1" dirty="0"/>
              <a:t>Then, treat the Burn with Dry Gauze</a:t>
            </a:r>
          </a:p>
          <a:p>
            <a:pPr>
              <a:buFont typeface="Arial" panose="020B0604020202020204" pitchFamily="34" charset="0"/>
              <a:buChar char="•"/>
            </a:pPr>
            <a:r>
              <a:rPr lang="en-US" dirty="0"/>
              <a:t>DO NOT BURST ANY BLISTERS</a:t>
            </a:r>
          </a:p>
          <a:p>
            <a:pPr>
              <a:buFont typeface="Arial" panose="020B0604020202020204" pitchFamily="34" charset="0"/>
              <a:buChar char="•"/>
            </a:pPr>
            <a:r>
              <a:rPr lang="en-US" dirty="0"/>
              <a:t>DO NOT USE OINTMENTS OR CREAMS</a:t>
            </a:r>
          </a:p>
          <a:p>
            <a:pPr marL="114300" indent="0">
              <a:buNone/>
            </a:pPr>
            <a:endParaRPr lang="en-US" dirty="0"/>
          </a:p>
          <a:p>
            <a:pPr marL="114300" indent="0">
              <a:buNone/>
            </a:pPr>
            <a:endParaRPr lang="en-US" dirty="0"/>
          </a:p>
          <a:p>
            <a:pPr>
              <a:buFont typeface="Calibri"/>
              <a:buAutoNum type="arabicPeriod"/>
            </a:pPr>
            <a:endParaRPr lang="en-US" dirty="0"/>
          </a:p>
          <a:p>
            <a:pPr marL="114300" indent="0">
              <a:buNone/>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2743796"/>
            <a:ext cx="2446020" cy="164258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4838" y="2742444"/>
            <a:ext cx="2575671" cy="164842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8663376" y="2341115"/>
            <a:ext cx="1905516" cy="2708174"/>
          </a:xfrm>
          <a:prstGeom prst="rect">
            <a:avLst/>
          </a:prstGeom>
        </p:spPr>
      </p:pic>
    </p:spTree>
    <p:extLst>
      <p:ext uri="{BB962C8B-B14F-4D97-AF65-F5344CB8AC3E}">
        <p14:creationId xmlns:p14="http://schemas.microsoft.com/office/powerpoint/2010/main" val="1549470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Course Review</a:t>
            </a:r>
            <a:endParaRPr/>
          </a:p>
        </p:txBody>
      </p:sp>
      <p:sp>
        <p:nvSpPr>
          <p:cNvPr id="127" name="Google Shape;127;p16"/>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Autofit/>
          </a:bodyPr>
          <a:lstStyle/>
          <a:p>
            <a:pPr marL="658368" lvl="1" indent="-457200" algn="l" rtl="0">
              <a:lnSpc>
                <a:spcPct val="90000"/>
              </a:lnSpc>
              <a:spcBef>
                <a:spcPts val="0"/>
              </a:spcBef>
              <a:spcAft>
                <a:spcPts val="0"/>
              </a:spcAft>
              <a:buSzPts val="2400"/>
              <a:buFont typeface="Calibri"/>
              <a:buAutoNum type="arabicParenR"/>
            </a:pPr>
            <a:r>
              <a:rPr lang="en-US" sz="2400" dirty="0"/>
              <a:t>Principles and definitions</a:t>
            </a:r>
            <a:endParaRPr dirty="0"/>
          </a:p>
          <a:p>
            <a:pPr marL="658368" lvl="1" indent="-457200" algn="l" rtl="0">
              <a:lnSpc>
                <a:spcPct val="90000"/>
              </a:lnSpc>
              <a:spcBef>
                <a:spcPts val="600"/>
              </a:spcBef>
              <a:spcAft>
                <a:spcPts val="0"/>
              </a:spcAft>
              <a:buSzPts val="2400"/>
              <a:buFont typeface="Calibri"/>
              <a:buAutoNum type="arabicParenR"/>
            </a:pPr>
            <a:r>
              <a:rPr lang="en-US" sz="2400" dirty="0"/>
              <a:t>Scene Safety (DR)</a:t>
            </a:r>
            <a:endParaRPr dirty="0"/>
          </a:p>
          <a:p>
            <a:pPr marL="658368" lvl="1" indent="-457200" algn="l" rtl="0">
              <a:lnSpc>
                <a:spcPct val="90000"/>
              </a:lnSpc>
              <a:spcBef>
                <a:spcPts val="600"/>
              </a:spcBef>
              <a:spcAft>
                <a:spcPts val="0"/>
              </a:spcAft>
              <a:buSzPts val="2400"/>
              <a:buFont typeface="Calibri"/>
              <a:buAutoNum type="arabicParenR"/>
            </a:pPr>
            <a:r>
              <a:rPr lang="en-US" sz="2400" dirty="0"/>
              <a:t>ABCs</a:t>
            </a:r>
            <a:endParaRPr dirty="0"/>
          </a:p>
          <a:p>
            <a:pPr marL="658368" lvl="1" indent="-457200" algn="l" rtl="0">
              <a:lnSpc>
                <a:spcPct val="90000"/>
              </a:lnSpc>
              <a:spcBef>
                <a:spcPts val="600"/>
              </a:spcBef>
              <a:spcAft>
                <a:spcPts val="0"/>
              </a:spcAft>
              <a:buSzPts val="2400"/>
              <a:buFont typeface="Calibri"/>
              <a:buAutoNum type="arabicParenR"/>
            </a:pPr>
            <a:r>
              <a:rPr lang="en-US" sz="2400" dirty="0"/>
              <a:t>Fracture Splinting</a:t>
            </a:r>
          </a:p>
          <a:p>
            <a:pPr marL="658368" lvl="1" indent="-457200" algn="l" rtl="0">
              <a:lnSpc>
                <a:spcPct val="90000"/>
              </a:lnSpc>
              <a:spcBef>
                <a:spcPts val="600"/>
              </a:spcBef>
              <a:spcAft>
                <a:spcPts val="0"/>
              </a:spcAft>
              <a:buSzPts val="2400"/>
              <a:buFont typeface="Calibri"/>
              <a:buAutoNum type="arabicParenR"/>
            </a:pPr>
            <a:r>
              <a:rPr lang="en-US" sz="2400" dirty="0"/>
              <a:t>Managing Multiple Victims</a:t>
            </a:r>
            <a:endParaRPr dirty="0"/>
          </a:p>
          <a:p>
            <a:pPr marL="658368" lvl="1" indent="-457200" algn="l" rtl="0">
              <a:lnSpc>
                <a:spcPct val="90000"/>
              </a:lnSpc>
              <a:spcBef>
                <a:spcPts val="600"/>
              </a:spcBef>
              <a:spcAft>
                <a:spcPts val="0"/>
              </a:spcAft>
              <a:buSzPts val="2400"/>
              <a:buFont typeface="Calibri"/>
              <a:buAutoNum type="arabicParenR"/>
            </a:pPr>
            <a:r>
              <a:rPr lang="en-US" sz="2400" dirty="0"/>
              <a:t>Victim Transport</a:t>
            </a:r>
            <a:endParaRPr dirty="0"/>
          </a:p>
          <a:p>
            <a:pPr marL="658368" lvl="1" indent="-330200" algn="l" rtl="0">
              <a:lnSpc>
                <a:spcPct val="90000"/>
              </a:lnSpc>
              <a:spcBef>
                <a:spcPts val="600"/>
              </a:spcBef>
              <a:spcAft>
                <a:spcPts val="0"/>
              </a:spcAft>
              <a:buSzPts val="2000"/>
              <a:buFont typeface="Calibri"/>
              <a:buNone/>
            </a:pPr>
            <a:endParaRPr sz="2000" dirty="0"/>
          </a:p>
        </p:txBody>
      </p:sp>
      <p:pic>
        <p:nvPicPr>
          <p:cNvPr id="128" name="Google Shape;128;p16"/>
          <p:cNvPicPr preferRelativeResize="0"/>
          <p:nvPr/>
        </p:nvPicPr>
        <p:blipFill>
          <a:blip r:embed="rId3">
            <a:alphaModFix/>
          </a:blip>
          <a:stretch>
            <a:fillRect/>
          </a:stretch>
        </p:blipFill>
        <p:spPr>
          <a:xfrm>
            <a:off x="5154674" y="5166475"/>
            <a:ext cx="1691525" cy="16915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9"/>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3) AB</a:t>
            </a:r>
            <a:r>
              <a:rPr lang="en-US" sz="5400" b="1"/>
              <a:t>C</a:t>
            </a:r>
            <a:r>
              <a:rPr lang="en-US"/>
              <a:t>’s</a:t>
            </a:r>
            <a:endParaRPr/>
          </a:p>
        </p:txBody>
      </p:sp>
      <p:pic>
        <p:nvPicPr>
          <p:cNvPr id="363" name="Google Shape;363;p39" descr="IMG_5317 copy"/>
          <p:cNvPicPr preferRelativeResize="0"/>
          <p:nvPr/>
        </p:nvPicPr>
        <p:blipFill rotWithShape="1">
          <a:blip r:embed="rId3">
            <a:alphaModFix/>
          </a:blip>
          <a:srcRect r="49924" b="46224"/>
          <a:stretch/>
        </p:blipFill>
        <p:spPr>
          <a:xfrm>
            <a:off x="6866283" y="2446495"/>
            <a:ext cx="5020917" cy="3270493"/>
          </a:xfrm>
          <a:prstGeom prst="rect">
            <a:avLst/>
          </a:prstGeom>
          <a:noFill/>
          <a:ln>
            <a:noFill/>
          </a:ln>
        </p:spPr>
      </p:pic>
      <p:sp>
        <p:nvSpPr>
          <p:cNvPr id="364" name="Google Shape;364;p39"/>
          <p:cNvSpPr txBox="1">
            <a:spLocks noGrp="1"/>
          </p:cNvSpPr>
          <p:nvPr>
            <p:ph type="body" idx="1"/>
          </p:nvPr>
        </p:nvSpPr>
        <p:spPr>
          <a:xfrm>
            <a:off x="1052001" y="1845734"/>
            <a:ext cx="10346400" cy="3485400"/>
          </a:xfrm>
          <a:prstGeom prst="rect">
            <a:avLst/>
          </a:prstGeom>
          <a:noFill/>
          <a:ln>
            <a:noFill/>
          </a:ln>
        </p:spPr>
        <p:txBody>
          <a:bodyPr spcFirstLastPara="1" wrap="square" lIns="0" tIns="45700" rIns="0" bIns="45700" anchor="t" anchorCtr="0">
            <a:noAutofit/>
          </a:bodyPr>
          <a:lstStyle/>
          <a:p>
            <a:pPr marL="384048" lvl="1" indent="-182880" algn="l" rtl="0">
              <a:lnSpc>
                <a:spcPct val="90000"/>
              </a:lnSpc>
              <a:spcBef>
                <a:spcPts val="0"/>
              </a:spcBef>
              <a:spcAft>
                <a:spcPts val="0"/>
              </a:spcAft>
              <a:buSzPts val="2800"/>
              <a:buFont typeface="Arial"/>
              <a:buChar char="•"/>
            </a:pPr>
            <a:r>
              <a:rPr lang="en-US" sz="2800" b="1" dirty="0"/>
              <a:t> Skills Station Practice!</a:t>
            </a:r>
            <a:endParaRPr dirty="0"/>
          </a:p>
          <a:p>
            <a:pPr marL="841248" lvl="2" indent="-457199" algn="l" rtl="0">
              <a:lnSpc>
                <a:spcPct val="90000"/>
              </a:lnSpc>
              <a:spcBef>
                <a:spcPts val="600"/>
              </a:spcBef>
              <a:spcAft>
                <a:spcPts val="0"/>
              </a:spcAft>
              <a:buSzPts val="2000"/>
              <a:buFont typeface="Calibri"/>
              <a:buAutoNum type="arabicPeriod"/>
            </a:pPr>
            <a:r>
              <a:rPr lang="en-US" sz="2000" dirty="0"/>
              <a:t>Attend to severe bleeding from the forearm with gauze, pressure and elevation</a:t>
            </a:r>
          </a:p>
          <a:p>
            <a:pPr marL="841248" lvl="2" indent="-457199" algn="l" rtl="0">
              <a:lnSpc>
                <a:spcPct val="90000"/>
              </a:lnSpc>
              <a:spcBef>
                <a:spcPts val="600"/>
              </a:spcBef>
              <a:spcAft>
                <a:spcPts val="0"/>
              </a:spcAft>
              <a:buSzPts val="2000"/>
              <a:buFont typeface="Calibri"/>
              <a:buAutoNum type="arabicPeriod"/>
            </a:pPr>
            <a:r>
              <a:rPr lang="en-US" sz="2000" dirty="0"/>
              <a:t>Tourniquet the bleeding extremity</a:t>
            </a:r>
            <a:endParaRPr sz="2000" dirty="0"/>
          </a:p>
        </p:txBody>
      </p:sp>
      <p:pic>
        <p:nvPicPr>
          <p:cNvPr id="365" name="Google Shape;365;p39"/>
          <p:cNvPicPr preferRelativeResize="0"/>
          <p:nvPr/>
        </p:nvPicPr>
        <p:blipFill>
          <a:blip r:embed="rId4">
            <a:alphaModFix/>
          </a:blip>
          <a:stretch>
            <a:fillRect/>
          </a:stretch>
        </p:blipFill>
        <p:spPr>
          <a:xfrm>
            <a:off x="5154674" y="5166475"/>
            <a:ext cx="1691525" cy="16915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Course Review</a:t>
            </a:r>
            <a:endParaRPr/>
          </a:p>
        </p:txBody>
      </p:sp>
      <p:sp>
        <p:nvSpPr>
          <p:cNvPr id="371" name="Google Shape;371;p40"/>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Autofit/>
          </a:bodyPr>
          <a:lstStyle/>
          <a:p>
            <a:pPr marL="658368" lvl="1" indent="-457200" algn="l" rtl="0">
              <a:lnSpc>
                <a:spcPct val="90000"/>
              </a:lnSpc>
              <a:spcBef>
                <a:spcPts val="0"/>
              </a:spcBef>
              <a:spcAft>
                <a:spcPts val="0"/>
              </a:spcAft>
              <a:buClr>
                <a:srgbClr val="999999"/>
              </a:buClr>
              <a:buSzPts val="2400"/>
              <a:buFont typeface="Calibri"/>
              <a:buAutoNum type="arabicParenR"/>
            </a:pPr>
            <a:r>
              <a:rPr lang="en-US" sz="2400" dirty="0">
                <a:solidFill>
                  <a:srgbClr val="999999"/>
                </a:solidFill>
              </a:rPr>
              <a:t>Principles and definitions</a:t>
            </a:r>
            <a:endParaRPr dirty="0">
              <a:solidFill>
                <a:srgbClr val="999999"/>
              </a:solidFill>
            </a:endParaRPr>
          </a:p>
          <a:p>
            <a:pPr marL="658368" lvl="1" indent="-457200" algn="l" rtl="0">
              <a:lnSpc>
                <a:spcPct val="90000"/>
              </a:lnSpc>
              <a:spcBef>
                <a:spcPts val="600"/>
              </a:spcBef>
              <a:spcAft>
                <a:spcPts val="0"/>
              </a:spcAft>
              <a:buClr>
                <a:srgbClr val="999999"/>
              </a:buClr>
              <a:buSzPts val="2400"/>
              <a:buFont typeface="Calibri"/>
              <a:buAutoNum type="arabicParenR"/>
            </a:pPr>
            <a:r>
              <a:rPr lang="en-US" sz="2400" dirty="0">
                <a:solidFill>
                  <a:srgbClr val="999999"/>
                </a:solidFill>
              </a:rPr>
              <a:t>Scene Safety (DR.)</a:t>
            </a:r>
            <a:endParaRPr dirty="0">
              <a:solidFill>
                <a:srgbClr val="999999"/>
              </a:solidFill>
            </a:endParaRPr>
          </a:p>
          <a:p>
            <a:pPr marL="658368" lvl="1" indent="-457200" algn="l" rtl="0">
              <a:lnSpc>
                <a:spcPct val="90000"/>
              </a:lnSpc>
              <a:spcBef>
                <a:spcPts val="600"/>
              </a:spcBef>
              <a:spcAft>
                <a:spcPts val="0"/>
              </a:spcAft>
              <a:buClr>
                <a:srgbClr val="999999"/>
              </a:buClr>
              <a:buSzPts val="2400"/>
              <a:buFont typeface="Calibri"/>
              <a:buAutoNum type="arabicParenR"/>
            </a:pPr>
            <a:r>
              <a:rPr lang="en-US" sz="2400" dirty="0">
                <a:solidFill>
                  <a:srgbClr val="999999"/>
                </a:solidFill>
              </a:rPr>
              <a:t>ABCs</a:t>
            </a:r>
            <a:endParaRPr dirty="0">
              <a:solidFill>
                <a:srgbClr val="999999"/>
              </a:solidFill>
            </a:endParaRPr>
          </a:p>
          <a:p>
            <a:pPr marL="658368" lvl="1" indent="-457200" algn="l" rtl="0">
              <a:lnSpc>
                <a:spcPct val="90000"/>
              </a:lnSpc>
              <a:spcBef>
                <a:spcPts val="600"/>
              </a:spcBef>
              <a:spcAft>
                <a:spcPts val="0"/>
              </a:spcAft>
              <a:buSzPts val="2400"/>
              <a:buFont typeface="Calibri"/>
              <a:buAutoNum type="arabicParenR"/>
            </a:pPr>
            <a:r>
              <a:rPr lang="en-US" sz="2400" dirty="0"/>
              <a:t>Fracture Splinting</a:t>
            </a:r>
          </a:p>
          <a:p>
            <a:pPr marL="658368" lvl="1" indent="-457200">
              <a:spcBef>
                <a:spcPts val="600"/>
              </a:spcBef>
              <a:buSzPts val="2400"/>
              <a:buFont typeface="Calibri"/>
              <a:buAutoNum type="arabicParenR"/>
            </a:pPr>
            <a:r>
              <a:rPr lang="en-US" sz="2400" dirty="0">
                <a:solidFill>
                  <a:schemeClr val="tx1"/>
                </a:solidFill>
              </a:rPr>
              <a:t>Managing Multiple Victims</a:t>
            </a:r>
            <a:endParaRPr sz="2400" dirty="0">
              <a:solidFill>
                <a:schemeClr val="tx1"/>
              </a:solidFill>
            </a:endParaRPr>
          </a:p>
          <a:p>
            <a:pPr marL="658368" lvl="1" indent="-457200" algn="l" rtl="0">
              <a:lnSpc>
                <a:spcPct val="90000"/>
              </a:lnSpc>
              <a:spcBef>
                <a:spcPts val="600"/>
              </a:spcBef>
              <a:spcAft>
                <a:spcPts val="0"/>
              </a:spcAft>
              <a:buSzPts val="2400"/>
              <a:buFont typeface="Calibri"/>
              <a:buAutoNum type="arabicParenR"/>
            </a:pPr>
            <a:r>
              <a:rPr lang="en-US" sz="2400" dirty="0"/>
              <a:t>Victim Transport</a:t>
            </a:r>
            <a:endParaRPr dirty="0"/>
          </a:p>
        </p:txBody>
      </p:sp>
      <p:pic>
        <p:nvPicPr>
          <p:cNvPr id="372" name="Google Shape;372;p40"/>
          <p:cNvPicPr preferRelativeResize="0"/>
          <p:nvPr/>
        </p:nvPicPr>
        <p:blipFill>
          <a:blip r:embed="rId3">
            <a:alphaModFix/>
          </a:blip>
          <a:stretch>
            <a:fillRect/>
          </a:stretch>
        </p:blipFill>
        <p:spPr>
          <a:xfrm>
            <a:off x="5154674" y="5166475"/>
            <a:ext cx="1691525" cy="1691525"/>
          </a:xfrm>
          <a:prstGeom prst="rect">
            <a:avLst/>
          </a:prstGeom>
          <a:noFill/>
          <a:ln>
            <a:noFill/>
          </a:ln>
        </p:spPr>
      </p:pic>
      <p:pic>
        <p:nvPicPr>
          <p:cNvPr id="373" name="Google Shape;373;p40"/>
          <p:cNvPicPr preferRelativeResize="0"/>
          <p:nvPr/>
        </p:nvPicPr>
        <p:blipFill>
          <a:blip r:embed="rId4">
            <a:alphaModFix/>
          </a:blip>
          <a:stretch>
            <a:fillRect/>
          </a:stretch>
        </p:blipFill>
        <p:spPr>
          <a:xfrm>
            <a:off x="7388786" y="1845726"/>
            <a:ext cx="4302568" cy="4180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4) Fracture Splinting</a:t>
            </a:r>
            <a:endParaRPr/>
          </a:p>
        </p:txBody>
      </p:sp>
      <p:sp>
        <p:nvSpPr>
          <p:cNvPr id="380" name="Google Shape;380;p41"/>
          <p:cNvSpPr txBox="1">
            <a:spLocks noGrp="1"/>
          </p:cNvSpPr>
          <p:nvPr>
            <p:ph type="body" idx="1"/>
          </p:nvPr>
        </p:nvSpPr>
        <p:spPr>
          <a:xfrm>
            <a:off x="1052002" y="1845735"/>
            <a:ext cx="10568498" cy="1640416"/>
          </a:xfrm>
          <a:prstGeom prst="rect">
            <a:avLst/>
          </a:prstGeom>
          <a:noFill/>
          <a:ln>
            <a:noFill/>
          </a:ln>
        </p:spPr>
        <p:txBody>
          <a:bodyPr spcFirstLastPara="1" wrap="square" lIns="0" tIns="45700" rIns="0" bIns="45700" anchor="t" anchorCtr="0">
            <a:noAutofit/>
          </a:bodyPr>
          <a:lstStyle/>
          <a:p>
            <a:pPr marL="384048" lvl="1" indent="-203200" algn="l" rtl="0">
              <a:lnSpc>
                <a:spcPct val="90000"/>
              </a:lnSpc>
              <a:spcBef>
                <a:spcPts val="0"/>
              </a:spcBef>
              <a:spcAft>
                <a:spcPts val="0"/>
              </a:spcAft>
              <a:buSzPts val="3200"/>
              <a:buFont typeface="Arial"/>
              <a:buChar char="•"/>
            </a:pPr>
            <a:r>
              <a:rPr lang="en-US" sz="3200" dirty="0"/>
              <a:t> A wound which occurs on a bone, in the form of cracking, breaking, or sticking out of the body</a:t>
            </a:r>
            <a:endParaRPr sz="3200" dirty="0"/>
          </a:p>
          <a:p>
            <a:pPr marL="180848" lvl="1" indent="0" algn="l" rtl="0">
              <a:lnSpc>
                <a:spcPct val="90000"/>
              </a:lnSpc>
              <a:spcBef>
                <a:spcPts val="600"/>
              </a:spcBef>
              <a:spcAft>
                <a:spcPts val="0"/>
              </a:spcAft>
              <a:buSzPts val="3200"/>
              <a:buNone/>
            </a:pPr>
            <a:endParaRPr dirty="0"/>
          </a:p>
          <a:p>
            <a:pPr marL="384049" lvl="2" indent="0" algn="l" rtl="0">
              <a:lnSpc>
                <a:spcPct val="90000"/>
              </a:lnSpc>
              <a:spcBef>
                <a:spcPts val="600"/>
              </a:spcBef>
              <a:spcAft>
                <a:spcPts val="0"/>
              </a:spcAft>
              <a:buSzPts val="2800"/>
              <a:buNone/>
            </a:pPr>
            <a:r>
              <a:rPr lang="en-US" sz="2800" b="1" dirty="0"/>
              <a:t>	 Fractured bone				    Open fracture</a:t>
            </a:r>
            <a:endParaRPr dirty="0"/>
          </a:p>
        </p:txBody>
      </p:sp>
      <p:pic>
        <p:nvPicPr>
          <p:cNvPr id="381" name="Google Shape;381;p41"/>
          <p:cNvPicPr preferRelativeResize="0"/>
          <p:nvPr/>
        </p:nvPicPr>
        <p:blipFill>
          <a:blip r:embed="rId3">
            <a:alphaModFix/>
          </a:blip>
          <a:stretch>
            <a:fillRect/>
          </a:stretch>
        </p:blipFill>
        <p:spPr>
          <a:xfrm>
            <a:off x="5154674" y="5166475"/>
            <a:ext cx="1691525" cy="1691525"/>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6199" y="3594526"/>
            <a:ext cx="4417636" cy="206057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1694" y="3698586"/>
            <a:ext cx="3465195" cy="195783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4) Fracture Splinting</a:t>
            </a:r>
            <a:endParaRPr/>
          </a:p>
        </p:txBody>
      </p:sp>
      <p:sp>
        <p:nvSpPr>
          <p:cNvPr id="388" name="Google Shape;388;p42"/>
          <p:cNvSpPr txBox="1">
            <a:spLocks noGrp="1"/>
          </p:cNvSpPr>
          <p:nvPr>
            <p:ph type="body" idx="1"/>
          </p:nvPr>
        </p:nvSpPr>
        <p:spPr>
          <a:xfrm>
            <a:off x="1052002" y="1845734"/>
            <a:ext cx="10103700" cy="4517400"/>
          </a:xfrm>
          <a:prstGeom prst="rect">
            <a:avLst/>
          </a:prstGeom>
          <a:noFill/>
          <a:ln>
            <a:noFill/>
          </a:ln>
        </p:spPr>
        <p:txBody>
          <a:bodyPr spcFirstLastPara="1" wrap="square" lIns="0" tIns="45700" rIns="0" bIns="45700" anchor="t" anchorCtr="0">
            <a:noAutofit/>
          </a:bodyPr>
          <a:lstStyle/>
          <a:p>
            <a:pPr marL="384048" lvl="1" indent="-203200" algn="l" rtl="0">
              <a:lnSpc>
                <a:spcPct val="90000"/>
              </a:lnSpc>
              <a:spcBef>
                <a:spcPts val="0"/>
              </a:spcBef>
              <a:spcAft>
                <a:spcPts val="0"/>
              </a:spcAft>
              <a:buSzPts val="3200"/>
              <a:buFont typeface="Arial"/>
              <a:buChar char="•"/>
            </a:pPr>
            <a:r>
              <a:rPr lang="en-US" sz="3200" dirty="0"/>
              <a:t> Symptoms of a Fracture:</a:t>
            </a:r>
            <a:endParaRPr dirty="0"/>
          </a:p>
          <a:p>
            <a:pPr marL="566928" lvl="2" indent="-157479" algn="l" rtl="0">
              <a:lnSpc>
                <a:spcPct val="90000"/>
              </a:lnSpc>
              <a:spcBef>
                <a:spcPts val="600"/>
              </a:spcBef>
              <a:spcAft>
                <a:spcPts val="0"/>
              </a:spcAft>
              <a:buSzPts val="2400"/>
              <a:buFont typeface="Arial"/>
              <a:buChar char="•"/>
            </a:pPr>
            <a:r>
              <a:rPr lang="en-US" sz="2400" dirty="0"/>
              <a:t> Swollen</a:t>
            </a:r>
            <a:endParaRPr sz="2400" dirty="0"/>
          </a:p>
          <a:p>
            <a:pPr marL="566928" lvl="2" indent="-182879" algn="l" rtl="0">
              <a:lnSpc>
                <a:spcPct val="90000"/>
              </a:lnSpc>
              <a:spcBef>
                <a:spcPts val="600"/>
              </a:spcBef>
              <a:spcAft>
                <a:spcPts val="0"/>
              </a:spcAft>
              <a:buSzPts val="2400"/>
              <a:buFont typeface="Arial"/>
              <a:buChar char="•"/>
            </a:pPr>
            <a:r>
              <a:rPr lang="en-US" sz="2400" dirty="0"/>
              <a:t> Black</a:t>
            </a:r>
            <a:r>
              <a:rPr lang="en-US" sz="2800" dirty="0"/>
              <a:t> </a:t>
            </a:r>
            <a:r>
              <a:rPr lang="en-US" sz="2400" dirty="0"/>
              <a:t>and blue</a:t>
            </a:r>
            <a:endParaRPr dirty="0"/>
          </a:p>
          <a:p>
            <a:pPr marL="566928" lvl="2" indent="-182879" algn="l" rtl="0">
              <a:lnSpc>
                <a:spcPct val="90000"/>
              </a:lnSpc>
              <a:spcBef>
                <a:spcPts val="600"/>
              </a:spcBef>
              <a:spcAft>
                <a:spcPts val="0"/>
              </a:spcAft>
              <a:buSzPts val="2400"/>
              <a:buFont typeface="Arial"/>
              <a:buChar char="•"/>
            </a:pPr>
            <a:r>
              <a:rPr lang="en-US" sz="2400" dirty="0"/>
              <a:t> Very painful when touched or moved</a:t>
            </a:r>
            <a:endParaRPr dirty="0"/>
          </a:p>
          <a:p>
            <a:pPr marL="566928" lvl="2" indent="-182879" algn="l" rtl="0">
              <a:lnSpc>
                <a:spcPct val="90000"/>
              </a:lnSpc>
              <a:spcBef>
                <a:spcPts val="600"/>
              </a:spcBef>
              <a:spcAft>
                <a:spcPts val="0"/>
              </a:spcAft>
              <a:buSzPts val="2400"/>
              <a:buFont typeface="Arial"/>
              <a:buChar char="•"/>
            </a:pPr>
            <a:r>
              <a:rPr lang="en-US" sz="2400" dirty="0"/>
              <a:t> Change in form</a:t>
            </a:r>
          </a:p>
          <a:p>
            <a:pPr marL="384049" lvl="2" indent="0" algn="l" rtl="0">
              <a:lnSpc>
                <a:spcPct val="90000"/>
              </a:lnSpc>
              <a:spcBef>
                <a:spcPts val="600"/>
              </a:spcBef>
              <a:spcAft>
                <a:spcPts val="0"/>
              </a:spcAft>
              <a:buSzPts val="2400"/>
              <a:buNone/>
            </a:pPr>
            <a:endParaRPr lang="en-US" sz="400" dirty="0"/>
          </a:p>
          <a:p>
            <a:pPr marL="384049" lvl="2" indent="0" algn="l" rtl="0">
              <a:lnSpc>
                <a:spcPct val="90000"/>
              </a:lnSpc>
              <a:spcBef>
                <a:spcPts val="600"/>
              </a:spcBef>
              <a:spcAft>
                <a:spcPts val="0"/>
              </a:spcAft>
              <a:buSzPts val="2400"/>
              <a:buNone/>
            </a:pPr>
            <a:r>
              <a:rPr lang="en-US" sz="2400" b="1" dirty="0"/>
              <a:t>Examples:</a:t>
            </a:r>
            <a:endParaRPr b="1" dirty="0"/>
          </a:p>
          <a:p>
            <a:pPr marL="749808" lvl="3" indent="-182880" algn="l" rtl="0">
              <a:lnSpc>
                <a:spcPct val="90000"/>
              </a:lnSpc>
              <a:spcBef>
                <a:spcPts val="600"/>
              </a:spcBef>
              <a:spcAft>
                <a:spcPts val="0"/>
              </a:spcAft>
              <a:buSzPts val="2400"/>
              <a:buFont typeface="Arial"/>
              <a:buChar char="•"/>
            </a:pPr>
            <a:r>
              <a:rPr lang="en-US" sz="2400" dirty="0"/>
              <a:t> Pelvis fracture: trouble walking, </a:t>
            </a:r>
            <a:r>
              <a:rPr lang="en-US" sz="2400" b="1" dirty="0"/>
              <a:t>can loose up to 5L of blood</a:t>
            </a:r>
          </a:p>
          <a:p>
            <a:pPr marL="749808" lvl="3" indent="-182880" algn="l" rtl="0">
              <a:lnSpc>
                <a:spcPct val="90000"/>
              </a:lnSpc>
              <a:spcBef>
                <a:spcPts val="600"/>
              </a:spcBef>
              <a:spcAft>
                <a:spcPts val="0"/>
              </a:spcAft>
              <a:buSzPts val="2400"/>
              <a:buFont typeface="Arial"/>
              <a:buChar char="•"/>
            </a:pPr>
            <a:r>
              <a:rPr lang="en-US" sz="2400" dirty="0"/>
              <a:t> Back fracture: Change in posture</a:t>
            </a:r>
            <a:endParaRPr dirty="0"/>
          </a:p>
          <a:p>
            <a:pPr marL="749808" lvl="3" indent="-182880" algn="l" rtl="0">
              <a:lnSpc>
                <a:spcPct val="90000"/>
              </a:lnSpc>
              <a:spcBef>
                <a:spcPts val="600"/>
              </a:spcBef>
              <a:spcAft>
                <a:spcPts val="0"/>
              </a:spcAft>
              <a:buSzPts val="2400"/>
              <a:buFont typeface="Arial"/>
              <a:buChar char="•"/>
            </a:pPr>
            <a:r>
              <a:rPr lang="en-US" sz="2400" dirty="0"/>
              <a:t> Femur fracture: thigh pain </a:t>
            </a:r>
            <a:endParaRPr dirty="0"/>
          </a:p>
        </p:txBody>
      </p:sp>
      <p:pic>
        <p:nvPicPr>
          <p:cNvPr id="389" name="Google Shape;389;p42"/>
          <p:cNvPicPr preferRelativeResize="0"/>
          <p:nvPr/>
        </p:nvPicPr>
        <p:blipFill>
          <a:blip r:embed="rId3">
            <a:alphaModFix/>
          </a:blip>
          <a:stretch>
            <a:fillRect/>
          </a:stretch>
        </p:blipFill>
        <p:spPr>
          <a:xfrm>
            <a:off x="5154674" y="5166475"/>
            <a:ext cx="1691525" cy="16915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4) Fracture Splinting</a:t>
            </a:r>
            <a:endParaRPr/>
          </a:p>
        </p:txBody>
      </p:sp>
      <p:sp>
        <p:nvSpPr>
          <p:cNvPr id="396" name="Google Shape;396;p43"/>
          <p:cNvSpPr txBox="1">
            <a:spLocks noGrp="1"/>
          </p:cNvSpPr>
          <p:nvPr>
            <p:ph type="body" idx="1"/>
          </p:nvPr>
        </p:nvSpPr>
        <p:spPr>
          <a:xfrm>
            <a:off x="1052000" y="1939243"/>
            <a:ext cx="6336786" cy="3430500"/>
          </a:xfrm>
          <a:prstGeom prst="rect">
            <a:avLst/>
          </a:prstGeom>
          <a:noFill/>
          <a:ln>
            <a:noFill/>
          </a:ln>
        </p:spPr>
        <p:txBody>
          <a:bodyPr spcFirstLastPara="1" wrap="square" lIns="0" tIns="45700" rIns="0" bIns="45700" anchor="t" anchorCtr="0">
            <a:noAutofit/>
          </a:bodyPr>
          <a:lstStyle/>
          <a:p>
            <a:pPr marL="384048" lvl="1" indent="-182880" algn="l" rtl="0">
              <a:lnSpc>
                <a:spcPct val="90000"/>
              </a:lnSpc>
              <a:spcBef>
                <a:spcPts val="0"/>
              </a:spcBef>
              <a:spcAft>
                <a:spcPts val="0"/>
              </a:spcAft>
              <a:buSzPts val="2400"/>
              <a:buFont typeface="Arial"/>
              <a:buChar char="•"/>
            </a:pPr>
            <a:r>
              <a:rPr lang="en-US" sz="2400" dirty="0"/>
              <a:t> Move the limb as little as possible</a:t>
            </a:r>
          </a:p>
          <a:p>
            <a:pPr marL="201168" lvl="1" indent="0" algn="l" rtl="0">
              <a:lnSpc>
                <a:spcPct val="90000"/>
              </a:lnSpc>
              <a:spcBef>
                <a:spcPts val="0"/>
              </a:spcBef>
              <a:spcAft>
                <a:spcPts val="0"/>
              </a:spcAft>
              <a:buSzPts val="2400"/>
              <a:buNone/>
            </a:pPr>
            <a:endParaRPr sz="2400" dirty="0"/>
          </a:p>
          <a:p>
            <a:pPr marL="384048" lvl="1" indent="-182880" algn="l" rtl="0">
              <a:lnSpc>
                <a:spcPct val="90000"/>
              </a:lnSpc>
              <a:spcBef>
                <a:spcPts val="600"/>
              </a:spcBef>
              <a:spcAft>
                <a:spcPts val="0"/>
              </a:spcAft>
              <a:buSzPts val="2400"/>
              <a:buFont typeface="Arial"/>
              <a:buChar char="•"/>
            </a:pPr>
            <a:r>
              <a:rPr lang="en-US" sz="2400" dirty="0"/>
              <a:t> Use wooden splinting boards to and fabric ties</a:t>
            </a:r>
          </a:p>
          <a:p>
            <a:pPr marL="201168" lvl="1" indent="0" algn="l" rtl="0">
              <a:lnSpc>
                <a:spcPct val="90000"/>
              </a:lnSpc>
              <a:spcBef>
                <a:spcPts val="600"/>
              </a:spcBef>
              <a:spcAft>
                <a:spcPts val="0"/>
              </a:spcAft>
              <a:buSzPts val="2400"/>
              <a:buNone/>
            </a:pPr>
            <a:endParaRPr lang="en-US" sz="2400" dirty="0"/>
          </a:p>
          <a:p>
            <a:pPr marL="384048" lvl="1" indent="-182880" algn="l" rtl="0">
              <a:lnSpc>
                <a:spcPct val="90000"/>
              </a:lnSpc>
              <a:spcBef>
                <a:spcPts val="600"/>
              </a:spcBef>
              <a:spcAft>
                <a:spcPts val="0"/>
              </a:spcAft>
              <a:buSzPts val="2400"/>
              <a:buFont typeface="Arial"/>
              <a:buChar char="•"/>
            </a:pPr>
            <a:r>
              <a:rPr lang="en-US" sz="2400" dirty="0"/>
              <a:t> Cover open fractures with clean, wet gauze</a:t>
            </a:r>
            <a:endParaRPr sz="2400" dirty="0"/>
          </a:p>
        </p:txBody>
      </p:sp>
      <p:pic>
        <p:nvPicPr>
          <p:cNvPr id="397" name="Google Shape;397;p43"/>
          <p:cNvPicPr preferRelativeResize="0"/>
          <p:nvPr/>
        </p:nvPicPr>
        <p:blipFill>
          <a:blip r:embed="rId3">
            <a:alphaModFix/>
          </a:blip>
          <a:stretch>
            <a:fillRect/>
          </a:stretch>
        </p:blipFill>
        <p:spPr>
          <a:xfrm>
            <a:off x="5154674" y="5166475"/>
            <a:ext cx="1691525" cy="1691525"/>
          </a:xfrm>
          <a:prstGeom prst="rect">
            <a:avLst/>
          </a:prstGeom>
          <a:noFill/>
          <a:ln>
            <a:noFill/>
          </a:ln>
        </p:spPr>
      </p:pic>
      <p:pic>
        <p:nvPicPr>
          <p:cNvPr id="398" name="Google Shape;398;p43"/>
          <p:cNvPicPr preferRelativeResize="0"/>
          <p:nvPr/>
        </p:nvPicPr>
        <p:blipFill>
          <a:blip r:embed="rId4">
            <a:alphaModFix/>
          </a:blip>
          <a:stretch>
            <a:fillRect/>
          </a:stretch>
        </p:blipFill>
        <p:spPr>
          <a:xfrm>
            <a:off x="7388786" y="1845726"/>
            <a:ext cx="4302568" cy="4180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4) Fracture Splinting</a:t>
            </a:r>
            <a:endParaRPr/>
          </a:p>
        </p:txBody>
      </p:sp>
      <p:sp>
        <p:nvSpPr>
          <p:cNvPr id="405" name="Google Shape;405;p44"/>
          <p:cNvSpPr txBox="1">
            <a:spLocks noGrp="1"/>
          </p:cNvSpPr>
          <p:nvPr>
            <p:ph type="body" idx="1"/>
          </p:nvPr>
        </p:nvSpPr>
        <p:spPr>
          <a:xfrm>
            <a:off x="1051980" y="2001586"/>
            <a:ext cx="10103700" cy="3058500"/>
          </a:xfrm>
          <a:prstGeom prst="rect">
            <a:avLst/>
          </a:prstGeom>
          <a:noFill/>
          <a:ln>
            <a:noFill/>
          </a:ln>
        </p:spPr>
        <p:txBody>
          <a:bodyPr spcFirstLastPara="1" wrap="square" lIns="0" tIns="45700" rIns="0" bIns="45700" anchor="t" anchorCtr="0">
            <a:noAutofit/>
          </a:bodyPr>
          <a:lstStyle/>
          <a:p>
            <a:pPr marL="384048" lvl="1" indent="-187960" algn="l" rtl="0">
              <a:lnSpc>
                <a:spcPct val="90000"/>
              </a:lnSpc>
              <a:spcBef>
                <a:spcPts val="0"/>
              </a:spcBef>
              <a:spcAft>
                <a:spcPts val="0"/>
              </a:spcAft>
              <a:buSzPts val="2960"/>
              <a:buFont typeface="Arial"/>
              <a:buChar char="•"/>
            </a:pPr>
            <a:r>
              <a:rPr lang="en-US" sz="2960" b="1" dirty="0"/>
              <a:t> Do not</a:t>
            </a:r>
            <a:r>
              <a:rPr lang="en-US" sz="2960" dirty="0"/>
              <a:t> try to restore the broken bone back to its original position</a:t>
            </a:r>
          </a:p>
          <a:p>
            <a:pPr marL="196088" lvl="1" indent="0" algn="l" rtl="0">
              <a:lnSpc>
                <a:spcPct val="90000"/>
              </a:lnSpc>
              <a:spcBef>
                <a:spcPts val="0"/>
              </a:spcBef>
              <a:spcAft>
                <a:spcPts val="0"/>
              </a:spcAft>
              <a:buSzPts val="2960"/>
              <a:buNone/>
            </a:pPr>
            <a:endParaRPr sz="2960" dirty="0"/>
          </a:p>
          <a:p>
            <a:pPr marL="384048" lvl="1" indent="-187960" algn="l" rtl="0">
              <a:lnSpc>
                <a:spcPct val="90000"/>
              </a:lnSpc>
              <a:spcBef>
                <a:spcPts val="600"/>
              </a:spcBef>
              <a:spcAft>
                <a:spcPts val="0"/>
              </a:spcAft>
              <a:buSzPts val="2960"/>
              <a:buFont typeface="Arial"/>
              <a:buChar char="•"/>
            </a:pPr>
            <a:r>
              <a:rPr lang="en-US" sz="2960" b="1" dirty="0"/>
              <a:t> Do not delay transport</a:t>
            </a:r>
            <a:r>
              <a:rPr lang="en-US" sz="2960" dirty="0"/>
              <a:t> to the hospital for fracture splint</a:t>
            </a:r>
          </a:p>
          <a:p>
            <a:pPr marL="384048" lvl="1" indent="-187960" algn="l" rtl="0">
              <a:lnSpc>
                <a:spcPct val="90000"/>
              </a:lnSpc>
              <a:spcBef>
                <a:spcPts val="600"/>
              </a:spcBef>
              <a:spcAft>
                <a:spcPts val="0"/>
              </a:spcAft>
              <a:buSzPts val="2960"/>
              <a:buFont typeface="Arial"/>
              <a:buChar char="•"/>
            </a:pPr>
            <a:endParaRPr lang="en-US" sz="2960" dirty="0"/>
          </a:p>
          <a:p>
            <a:pPr marL="384048" lvl="1" indent="-182880">
              <a:spcBef>
                <a:spcPts val="0"/>
              </a:spcBef>
              <a:buSzPts val="2800"/>
              <a:buFont typeface="Arial"/>
              <a:buChar char="•"/>
            </a:pPr>
            <a:r>
              <a:rPr lang="en-US" sz="2800" b="1" dirty="0"/>
              <a:t>Skills Station Practice!</a:t>
            </a:r>
            <a:endParaRPr lang="en-US" dirty="0"/>
          </a:p>
          <a:p>
            <a:pPr marL="841248" lvl="2" indent="-457200">
              <a:spcBef>
                <a:spcPts val="600"/>
              </a:spcBef>
              <a:buSzPts val="2000"/>
              <a:buFont typeface="Calibri"/>
              <a:buAutoNum type="arabicPeriod"/>
            </a:pPr>
            <a:r>
              <a:rPr lang="en-US" sz="2000" dirty="0"/>
              <a:t>Broken arm and leg (use board and fabric ties)</a:t>
            </a:r>
          </a:p>
          <a:p>
            <a:pPr marL="384048" lvl="1" indent="-187960" algn="l" rtl="0">
              <a:lnSpc>
                <a:spcPct val="90000"/>
              </a:lnSpc>
              <a:spcBef>
                <a:spcPts val="600"/>
              </a:spcBef>
              <a:spcAft>
                <a:spcPts val="0"/>
              </a:spcAft>
              <a:buSzPts val="2960"/>
              <a:buFont typeface="Arial"/>
              <a:buChar char="•"/>
            </a:pPr>
            <a:endParaRPr dirty="0"/>
          </a:p>
        </p:txBody>
      </p:sp>
      <p:pic>
        <p:nvPicPr>
          <p:cNvPr id="406" name="Google Shape;406;p44"/>
          <p:cNvPicPr preferRelativeResize="0"/>
          <p:nvPr/>
        </p:nvPicPr>
        <p:blipFill>
          <a:blip r:embed="rId3">
            <a:alphaModFix/>
          </a:blip>
          <a:stretch>
            <a:fillRect/>
          </a:stretch>
        </p:blipFill>
        <p:spPr>
          <a:xfrm>
            <a:off x="5154674" y="5166475"/>
            <a:ext cx="1691525" cy="1691525"/>
          </a:xfrm>
          <a:prstGeom prst="rect">
            <a:avLst/>
          </a:prstGeom>
          <a:noFill/>
          <a:ln>
            <a:noFill/>
          </a:ln>
        </p:spPr>
      </p:pic>
      <p:pic>
        <p:nvPicPr>
          <p:cNvPr id="5" name="Google Shape;422;p46">
            <a:extLst>
              <a:ext uri="{FF2B5EF4-FFF2-40B4-BE49-F238E27FC236}">
                <a16:creationId xmlns:a16="http://schemas.microsoft.com/office/drawing/2014/main" id="{381BE9F5-0A31-B341-8ECA-EBCAAACDF214}"/>
              </a:ext>
            </a:extLst>
          </p:cNvPr>
          <p:cNvPicPr preferRelativeResize="0">
            <a:picLocks noChangeAspect="1"/>
          </p:cNvPicPr>
          <p:nvPr/>
        </p:nvPicPr>
        <p:blipFill rotWithShape="1">
          <a:blip r:embed="rId4">
            <a:alphaModFix/>
          </a:blip>
          <a:srcRect/>
          <a:stretch/>
        </p:blipFill>
        <p:spPr>
          <a:xfrm>
            <a:off x="7703733" y="4183224"/>
            <a:ext cx="2949753" cy="196650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6"/>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5) Managing Multiple Victims</a:t>
            </a:r>
            <a:endParaRPr dirty="0"/>
          </a:p>
        </p:txBody>
      </p:sp>
      <p:sp>
        <p:nvSpPr>
          <p:cNvPr id="201" name="Google Shape;201;p26"/>
          <p:cNvSpPr/>
          <p:nvPr/>
        </p:nvSpPr>
        <p:spPr>
          <a:xfrm>
            <a:off x="719004" y="3294574"/>
            <a:ext cx="2317435" cy="2342906"/>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en-US" sz="2000" b="1" u="sng" dirty="0">
              <a:solidFill>
                <a:schemeClr val="bg1"/>
              </a:solidFill>
            </a:endParaRPr>
          </a:p>
          <a:p>
            <a:pPr marL="0" lvl="0" indent="0" algn="ctr" rtl="0">
              <a:spcBef>
                <a:spcPts val="0"/>
              </a:spcBef>
              <a:spcAft>
                <a:spcPts val="0"/>
              </a:spcAft>
              <a:buNone/>
            </a:pPr>
            <a:r>
              <a:rPr lang="en-US" sz="2000" b="1" u="sng" dirty="0">
                <a:solidFill>
                  <a:schemeClr val="bg1"/>
                </a:solidFill>
              </a:rPr>
              <a:t>TREAT FIRST</a:t>
            </a:r>
            <a:endParaRPr sz="2000" b="1" u="sng" dirty="0">
              <a:solidFill>
                <a:schemeClr val="bg1"/>
              </a:solidFill>
            </a:endParaRPr>
          </a:p>
          <a:p>
            <a:pPr marL="0" lvl="0" indent="0" algn="l" rtl="0">
              <a:spcBef>
                <a:spcPts val="0"/>
              </a:spcBef>
              <a:spcAft>
                <a:spcPts val="0"/>
              </a:spcAft>
              <a:buNone/>
            </a:pPr>
            <a:endParaRPr sz="2000" b="1" dirty="0">
              <a:solidFill>
                <a:schemeClr val="bg1"/>
              </a:solidFill>
            </a:endParaRPr>
          </a:p>
          <a:p>
            <a:pPr marL="457200" lvl="0" indent="-355600" algn="l" rtl="0">
              <a:spcBef>
                <a:spcPts val="0"/>
              </a:spcBef>
              <a:spcAft>
                <a:spcPts val="0"/>
              </a:spcAft>
              <a:buSzPts val="2000"/>
              <a:buChar char="●"/>
            </a:pPr>
            <a:r>
              <a:rPr lang="en-US" sz="2000" dirty="0">
                <a:solidFill>
                  <a:schemeClr val="bg1"/>
                </a:solidFill>
              </a:rPr>
              <a:t>Unconscious</a:t>
            </a:r>
            <a:endParaRPr sz="2000" dirty="0">
              <a:solidFill>
                <a:schemeClr val="bg1"/>
              </a:solidFill>
            </a:endParaRPr>
          </a:p>
          <a:p>
            <a:pPr marL="457200" lvl="0" indent="-355600" algn="l" rtl="0">
              <a:spcBef>
                <a:spcPts val="0"/>
              </a:spcBef>
              <a:spcAft>
                <a:spcPts val="0"/>
              </a:spcAft>
              <a:buSzPts val="2000"/>
              <a:buChar char="●"/>
            </a:pPr>
            <a:r>
              <a:rPr lang="en-US" sz="2000" dirty="0">
                <a:solidFill>
                  <a:schemeClr val="bg1"/>
                </a:solidFill>
              </a:rPr>
              <a:t>Bleeding </a:t>
            </a:r>
            <a:endParaRPr sz="2000" dirty="0">
              <a:solidFill>
                <a:schemeClr val="bg1"/>
              </a:solidFill>
            </a:endParaRPr>
          </a:p>
          <a:p>
            <a:pPr marL="457200" lvl="0" indent="-355600" algn="l" rtl="0">
              <a:spcBef>
                <a:spcPts val="0"/>
              </a:spcBef>
              <a:spcAft>
                <a:spcPts val="0"/>
              </a:spcAft>
              <a:buSzPts val="2000"/>
              <a:buChar char="●"/>
            </a:pPr>
            <a:r>
              <a:rPr lang="en-US" sz="2000" dirty="0">
                <a:solidFill>
                  <a:schemeClr val="bg1"/>
                </a:solidFill>
              </a:rPr>
              <a:t>Has pulse</a:t>
            </a:r>
            <a:endParaRPr sz="2000" dirty="0">
              <a:solidFill>
                <a:schemeClr val="bg1"/>
              </a:solidFill>
            </a:endParaRPr>
          </a:p>
          <a:p>
            <a:pPr marL="457200" lvl="0" indent="-355600" algn="l" rtl="0">
              <a:spcBef>
                <a:spcPts val="0"/>
              </a:spcBef>
              <a:spcAft>
                <a:spcPts val="0"/>
              </a:spcAft>
              <a:buSzPts val="2000"/>
              <a:buChar char="●"/>
            </a:pPr>
            <a:r>
              <a:rPr lang="en-US" sz="2000" dirty="0">
                <a:solidFill>
                  <a:schemeClr val="bg1"/>
                </a:solidFill>
              </a:rPr>
              <a:t>Difficulty breathing</a:t>
            </a:r>
            <a:endParaRPr sz="2000" dirty="0">
              <a:solidFill>
                <a:schemeClr val="bg1"/>
              </a:solidFill>
            </a:endParaRPr>
          </a:p>
          <a:p>
            <a:pPr marL="0" lvl="0" indent="0" algn="l" rtl="0">
              <a:spcBef>
                <a:spcPts val="0"/>
              </a:spcBef>
              <a:spcAft>
                <a:spcPts val="0"/>
              </a:spcAft>
              <a:buNone/>
            </a:pPr>
            <a:endParaRPr sz="2000" dirty="0">
              <a:solidFill>
                <a:schemeClr val="bg1"/>
              </a:solidFill>
            </a:endParaRPr>
          </a:p>
        </p:txBody>
      </p:sp>
      <p:sp>
        <p:nvSpPr>
          <p:cNvPr id="202" name="Google Shape;202;p26"/>
          <p:cNvSpPr/>
          <p:nvPr/>
        </p:nvSpPr>
        <p:spPr>
          <a:xfrm>
            <a:off x="3493090" y="3294574"/>
            <a:ext cx="2254200" cy="2342906"/>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lang="en-US" sz="2000" b="1" u="sng" dirty="0">
              <a:solidFill>
                <a:schemeClr val="dk1"/>
              </a:solidFill>
            </a:endParaRPr>
          </a:p>
          <a:p>
            <a:pPr marL="0" lvl="0" indent="0" algn="ctr" rtl="0">
              <a:spcBef>
                <a:spcPts val="0"/>
              </a:spcBef>
              <a:spcAft>
                <a:spcPts val="0"/>
              </a:spcAft>
              <a:buClr>
                <a:schemeClr val="dk1"/>
              </a:buClr>
              <a:buSzPts val="1100"/>
              <a:buFont typeface="Arial"/>
              <a:buNone/>
            </a:pPr>
            <a:r>
              <a:rPr lang="en-US" sz="2000" b="1" u="sng" dirty="0">
                <a:solidFill>
                  <a:schemeClr val="dk1"/>
                </a:solidFill>
              </a:rPr>
              <a:t>TREAT SECOND</a:t>
            </a:r>
            <a:endParaRPr sz="2000" b="1" u="sng" dirty="0">
              <a:solidFill>
                <a:schemeClr val="dk1"/>
              </a:solidFill>
            </a:endParaRPr>
          </a:p>
          <a:p>
            <a:pPr marL="0" lvl="0" indent="0" algn="l" rtl="0">
              <a:spcBef>
                <a:spcPts val="0"/>
              </a:spcBef>
              <a:spcAft>
                <a:spcPts val="0"/>
              </a:spcAft>
              <a:buClr>
                <a:schemeClr val="dk1"/>
              </a:buClr>
              <a:buSzPts val="1100"/>
              <a:buFont typeface="Arial"/>
              <a:buNone/>
            </a:pPr>
            <a:endParaRPr sz="2400" b="1" dirty="0">
              <a:solidFill>
                <a:schemeClr val="dk1"/>
              </a:solidFill>
            </a:endParaRPr>
          </a:p>
          <a:p>
            <a:pPr marL="457200" lvl="0" indent="-355600" algn="l" rtl="0">
              <a:spcBef>
                <a:spcPts val="0"/>
              </a:spcBef>
              <a:spcAft>
                <a:spcPts val="0"/>
              </a:spcAft>
              <a:buClr>
                <a:schemeClr val="dk1"/>
              </a:buClr>
              <a:buSzPts val="2000"/>
              <a:buChar char="●"/>
            </a:pPr>
            <a:r>
              <a:rPr lang="en-US" sz="2000" dirty="0">
                <a:solidFill>
                  <a:schemeClr val="dk1"/>
                </a:solidFill>
              </a:rPr>
              <a:t>Conscious</a:t>
            </a:r>
            <a:endParaRPr sz="2000" dirty="0">
              <a:solidFill>
                <a:schemeClr val="dk1"/>
              </a:solidFill>
            </a:endParaRPr>
          </a:p>
          <a:p>
            <a:pPr marL="457200" lvl="0" indent="-355600" algn="l" rtl="0">
              <a:spcBef>
                <a:spcPts val="0"/>
              </a:spcBef>
              <a:spcAft>
                <a:spcPts val="0"/>
              </a:spcAft>
              <a:buClr>
                <a:schemeClr val="dk1"/>
              </a:buClr>
              <a:buSzPts val="2000"/>
              <a:buChar char="●"/>
            </a:pPr>
            <a:r>
              <a:rPr lang="en-US" sz="2000" dirty="0">
                <a:solidFill>
                  <a:schemeClr val="dk1"/>
                </a:solidFill>
              </a:rPr>
              <a:t>Bleeding </a:t>
            </a:r>
            <a:endParaRPr sz="2000" dirty="0">
              <a:solidFill>
                <a:schemeClr val="dk1"/>
              </a:solidFill>
            </a:endParaRPr>
          </a:p>
          <a:p>
            <a:pPr marL="457200" lvl="0" indent="-355600" algn="l" rtl="0">
              <a:spcBef>
                <a:spcPts val="0"/>
              </a:spcBef>
              <a:spcAft>
                <a:spcPts val="0"/>
              </a:spcAft>
              <a:buClr>
                <a:schemeClr val="dk1"/>
              </a:buClr>
              <a:buSzPts val="2000"/>
              <a:buChar char="●"/>
            </a:pPr>
            <a:r>
              <a:rPr lang="en-US" sz="2000" dirty="0">
                <a:solidFill>
                  <a:schemeClr val="dk1"/>
                </a:solidFill>
              </a:rPr>
              <a:t>Broken limbs</a:t>
            </a:r>
            <a:endParaRPr sz="2000" dirty="0">
              <a:solidFill>
                <a:schemeClr val="dk1"/>
              </a:solidFill>
            </a:endParaRPr>
          </a:p>
          <a:p>
            <a:pPr marL="457200" lvl="0" indent="-355600" algn="l" rtl="0">
              <a:spcBef>
                <a:spcPts val="0"/>
              </a:spcBef>
              <a:spcAft>
                <a:spcPts val="0"/>
              </a:spcAft>
              <a:buClr>
                <a:schemeClr val="dk1"/>
              </a:buClr>
              <a:buSzPts val="2000"/>
              <a:buChar char="●"/>
            </a:pPr>
            <a:r>
              <a:rPr lang="en-US" sz="2000" dirty="0">
                <a:solidFill>
                  <a:schemeClr val="dk1"/>
                </a:solidFill>
              </a:rPr>
              <a:t>Cannot move themselves</a:t>
            </a:r>
            <a:endParaRPr sz="2000" dirty="0">
              <a:solidFill>
                <a:schemeClr val="dk1"/>
              </a:solidFill>
            </a:endParaRPr>
          </a:p>
          <a:p>
            <a:pPr marL="0" lvl="0" indent="0" algn="l" rtl="0">
              <a:spcBef>
                <a:spcPts val="0"/>
              </a:spcBef>
              <a:spcAft>
                <a:spcPts val="0"/>
              </a:spcAft>
              <a:buNone/>
            </a:pPr>
            <a:endParaRPr dirty="0"/>
          </a:p>
        </p:txBody>
      </p:sp>
      <p:sp>
        <p:nvSpPr>
          <p:cNvPr id="203" name="Google Shape;203;p26"/>
          <p:cNvSpPr/>
          <p:nvPr/>
        </p:nvSpPr>
        <p:spPr>
          <a:xfrm>
            <a:off x="6203940" y="3286226"/>
            <a:ext cx="2254200" cy="2342906"/>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en-US" sz="2000" b="1" u="sng" dirty="0"/>
          </a:p>
          <a:p>
            <a:pPr marL="0" lvl="0" indent="0" algn="ctr" rtl="0">
              <a:spcBef>
                <a:spcPts val="0"/>
              </a:spcBef>
              <a:spcAft>
                <a:spcPts val="0"/>
              </a:spcAft>
              <a:buNone/>
            </a:pPr>
            <a:r>
              <a:rPr lang="en-US" sz="2000" b="1" u="sng" dirty="0"/>
              <a:t>TREAT LAST</a:t>
            </a:r>
            <a:endParaRPr sz="2000" b="1" u="sng" dirty="0"/>
          </a:p>
          <a:p>
            <a:pPr marL="0" lvl="0" indent="0" algn="l" rtl="0">
              <a:spcBef>
                <a:spcPts val="0"/>
              </a:spcBef>
              <a:spcAft>
                <a:spcPts val="0"/>
              </a:spcAft>
              <a:buNone/>
            </a:pPr>
            <a:endParaRPr sz="2000" dirty="0"/>
          </a:p>
          <a:p>
            <a:pPr marL="457200" lvl="0" indent="-355600" algn="l" rtl="0">
              <a:spcBef>
                <a:spcPts val="0"/>
              </a:spcBef>
              <a:spcAft>
                <a:spcPts val="0"/>
              </a:spcAft>
              <a:buSzPts val="2000"/>
              <a:buChar char="●"/>
            </a:pPr>
            <a:r>
              <a:rPr lang="en-US" sz="2000" dirty="0"/>
              <a:t>Walking</a:t>
            </a:r>
            <a:endParaRPr sz="2000" dirty="0"/>
          </a:p>
          <a:p>
            <a:pPr marL="457200" lvl="0" indent="-355600" algn="l" rtl="0">
              <a:spcBef>
                <a:spcPts val="0"/>
              </a:spcBef>
              <a:spcAft>
                <a:spcPts val="0"/>
              </a:spcAft>
              <a:buSzPts val="2000"/>
              <a:buChar char="●"/>
            </a:pPr>
            <a:r>
              <a:rPr lang="en-US" sz="2000" dirty="0"/>
              <a:t>Talking</a:t>
            </a:r>
            <a:endParaRPr sz="2000" dirty="0"/>
          </a:p>
          <a:p>
            <a:pPr marL="457200" lvl="0" indent="-355600" algn="l" rtl="0">
              <a:spcBef>
                <a:spcPts val="0"/>
              </a:spcBef>
              <a:spcAft>
                <a:spcPts val="0"/>
              </a:spcAft>
              <a:buSzPts val="2000"/>
              <a:buChar char="●"/>
            </a:pPr>
            <a:r>
              <a:rPr lang="en-US" sz="2000" dirty="0"/>
              <a:t>Superficial wounds</a:t>
            </a:r>
            <a:endParaRPr sz="2000" dirty="0"/>
          </a:p>
          <a:p>
            <a:pPr marL="0" lvl="0" indent="0" algn="l" rtl="0">
              <a:spcBef>
                <a:spcPts val="0"/>
              </a:spcBef>
              <a:spcAft>
                <a:spcPts val="0"/>
              </a:spcAft>
              <a:buNone/>
            </a:pPr>
            <a:endParaRPr sz="2000" dirty="0"/>
          </a:p>
          <a:p>
            <a:pPr marL="0" lvl="0" indent="0" algn="ctr" rtl="0">
              <a:spcBef>
                <a:spcPts val="0"/>
              </a:spcBef>
              <a:spcAft>
                <a:spcPts val="0"/>
              </a:spcAft>
              <a:buNone/>
            </a:pPr>
            <a:endParaRPr sz="2000" dirty="0"/>
          </a:p>
        </p:txBody>
      </p:sp>
      <p:pic>
        <p:nvPicPr>
          <p:cNvPr id="204" name="Google Shape;204;p26"/>
          <p:cNvPicPr preferRelativeResize="0"/>
          <p:nvPr/>
        </p:nvPicPr>
        <p:blipFill>
          <a:blip r:embed="rId3">
            <a:alphaModFix/>
          </a:blip>
          <a:stretch>
            <a:fillRect/>
          </a:stretch>
        </p:blipFill>
        <p:spPr>
          <a:xfrm>
            <a:off x="5154674" y="5166475"/>
            <a:ext cx="1691525" cy="1691525"/>
          </a:xfrm>
          <a:prstGeom prst="rect">
            <a:avLst/>
          </a:prstGeom>
          <a:noFill/>
          <a:ln>
            <a:noFill/>
          </a:ln>
        </p:spPr>
      </p:pic>
      <p:sp>
        <p:nvSpPr>
          <p:cNvPr id="205" name="Google Shape;205;p26"/>
          <p:cNvSpPr txBox="1"/>
          <p:nvPr/>
        </p:nvSpPr>
        <p:spPr>
          <a:xfrm>
            <a:off x="1097275" y="1819475"/>
            <a:ext cx="10239000" cy="987335"/>
          </a:xfrm>
          <a:prstGeom prst="rect">
            <a:avLst/>
          </a:prstGeom>
          <a:noFill/>
          <a:ln>
            <a:noFill/>
          </a:ln>
        </p:spPr>
        <p:txBody>
          <a:bodyPr spcFirstLastPara="1" wrap="square" lIns="91425" tIns="91425" rIns="91425" bIns="91425" anchor="t" anchorCtr="0">
            <a:noAutofit/>
          </a:bodyPr>
          <a:lstStyle/>
          <a:p>
            <a:pPr marL="384048" lvl="1" indent="-182880" algn="l" rtl="0">
              <a:lnSpc>
                <a:spcPct val="90000"/>
              </a:lnSpc>
              <a:spcBef>
                <a:spcPts val="0"/>
              </a:spcBef>
              <a:spcAft>
                <a:spcPts val="0"/>
              </a:spcAft>
              <a:buClr>
                <a:schemeClr val="accent1"/>
              </a:buClr>
              <a:buSzPts val="2800"/>
              <a:buFont typeface="Arial"/>
              <a:buChar char="•"/>
            </a:pPr>
            <a:r>
              <a:rPr lang="en-US" sz="2800" dirty="0">
                <a:solidFill>
                  <a:srgbClr val="3F3F3F"/>
                </a:solidFill>
                <a:latin typeface="Calibri"/>
                <a:ea typeface="Calibri"/>
                <a:cs typeface="Calibri"/>
                <a:sym typeface="Calibri"/>
              </a:rPr>
              <a:t>Assess number and severity</a:t>
            </a:r>
            <a:endParaRPr sz="1800" dirty="0">
              <a:solidFill>
                <a:srgbClr val="3F3F3F"/>
              </a:solidFill>
              <a:latin typeface="Calibri"/>
              <a:ea typeface="Calibri"/>
              <a:cs typeface="Calibri"/>
              <a:sym typeface="Calibri"/>
            </a:endParaRPr>
          </a:p>
          <a:p>
            <a:pPr marL="384048" lvl="1" indent="-182880" algn="l" rtl="0">
              <a:lnSpc>
                <a:spcPct val="90000"/>
              </a:lnSpc>
              <a:spcBef>
                <a:spcPts val="600"/>
              </a:spcBef>
              <a:spcAft>
                <a:spcPts val="0"/>
              </a:spcAft>
              <a:buClr>
                <a:schemeClr val="accent1"/>
              </a:buClr>
              <a:buSzPts val="2800"/>
              <a:buFont typeface="Arial"/>
              <a:buChar char="•"/>
            </a:pPr>
            <a:r>
              <a:rPr lang="en-US" sz="2800" dirty="0">
                <a:solidFill>
                  <a:srgbClr val="3F3F3F"/>
                </a:solidFill>
                <a:latin typeface="Calibri"/>
                <a:ea typeface="Calibri"/>
                <a:cs typeface="Calibri"/>
                <a:sym typeface="Calibri"/>
              </a:rPr>
              <a:t>Attend to the most severe first (triage)</a:t>
            </a:r>
          </a:p>
        </p:txBody>
      </p:sp>
      <p:sp>
        <p:nvSpPr>
          <p:cNvPr id="2" name="TextBox 1"/>
          <p:cNvSpPr txBox="1"/>
          <p:nvPr/>
        </p:nvSpPr>
        <p:spPr>
          <a:xfrm>
            <a:off x="1165670" y="2894464"/>
            <a:ext cx="1380506" cy="400110"/>
          </a:xfrm>
          <a:prstGeom prst="rect">
            <a:avLst/>
          </a:prstGeom>
          <a:noFill/>
        </p:spPr>
        <p:txBody>
          <a:bodyPr wrap="none" rtlCol="0">
            <a:spAutoFit/>
          </a:bodyPr>
          <a:lstStyle/>
          <a:p>
            <a:r>
              <a:rPr lang="en-US" sz="2000" dirty="0"/>
              <a:t>Immediate</a:t>
            </a:r>
          </a:p>
        </p:txBody>
      </p:sp>
      <p:sp>
        <p:nvSpPr>
          <p:cNvPr id="11" name="TextBox 10"/>
          <p:cNvSpPr txBox="1"/>
          <p:nvPr/>
        </p:nvSpPr>
        <p:spPr>
          <a:xfrm>
            <a:off x="4056574" y="2913784"/>
            <a:ext cx="1127232" cy="400110"/>
          </a:xfrm>
          <a:prstGeom prst="rect">
            <a:avLst/>
          </a:prstGeom>
          <a:noFill/>
        </p:spPr>
        <p:txBody>
          <a:bodyPr wrap="none" rtlCol="0">
            <a:spAutoFit/>
          </a:bodyPr>
          <a:lstStyle/>
          <a:p>
            <a:r>
              <a:rPr lang="en-US" sz="2000" dirty="0"/>
              <a:t>Delayed</a:t>
            </a:r>
          </a:p>
        </p:txBody>
      </p:sp>
      <p:sp>
        <p:nvSpPr>
          <p:cNvPr id="12" name="TextBox 11"/>
          <p:cNvSpPr txBox="1"/>
          <p:nvPr/>
        </p:nvSpPr>
        <p:spPr>
          <a:xfrm>
            <a:off x="6796278" y="2913784"/>
            <a:ext cx="1069524" cy="400110"/>
          </a:xfrm>
          <a:prstGeom prst="rect">
            <a:avLst/>
          </a:prstGeom>
          <a:noFill/>
        </p:spPr>
        <p:txBody>
          <a:bodyPr wrap="none" rtlCol="0">
            <a:spAutoFit/>
          </a:bodyPr>
          <a:lstStyle/>
          <a:p>
            <a:r>
              <a:rPr lang="en-US" sz="2000" dirty="0"/>
              <a:t>Minimal</a:t>
            </a:r>
          </a:p>
        </p:txBody>
      </p:sp>
      <p:sp>
        <p:nvSpPr>
          <p:cNvPr id="15" name="Google Shape;200;p26"/>
          <p:cNvSpPr/>
          <p:nvPr/>
        </p:nvSpPr>
        <p:spPr>
          <a:xfrm>
            <a:off x="8914790" y="3283377"/>
            <a:ext cx="2254200" cy="2342906"/>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en-US" sz="2000" b="1" u="sng" dirty="0">
              <a:solidFill>
                <a:srgbClr val="FFFFFF"/>
              </a:solidFill>
            </a:endParaRPr>
          </a:p>
          <a:p>
            <a:pPr marL="0" lvl="0" indent="0" algn="ctr" rtl="0">
              <a:spcBef>
                <a:spcPts val="0"/>
              </a:spcBef>
              <a:spcAft>
                <a:spcPts val="0"/>
              </a:spcAft>
              <a:buNone/>
            </a:pPr>
            <a:r>
              <a:rPr lang="en-US" sz="2000" b="1" u="sng" dirty="0">
                <a:solidFill>
                  <a:srgbClr val="FFFFFF"/>
                </a:solidFill>
              </a:rPr>
              <a:t>DO NOT TREAT</a:t>
            </a:r>
            <a:endParaRPr sz="2000" b="1" u="sng" dirty="0">
              <a:solidFill>
                <a:srgbClr val="FFFFFF"/>
              </a:solidFill>
            </a:endParaRPr>
          </a:p>
          <a:p>
            <a:pPr marL="0" lvl="0" indent="0" algn="l" rtl="0">
              <a:spcBef>
                <a:spcPts val="0"/>
              </a:spcBef>
              <a:spcAft>
                <a:spcPts val="0"/>
              </a:spcAft>
              <a:buNone/>
            </a:pPr>
            <a:endParaRPr sz="2000" dirty="0">
              <a:solidFill>
                <a:srgbClr val="FFFFFF"/>
              </a:solidFill>
            </a:endParaRPr>
          </a:p>
          <a:p>
            <a:pPr marL="457200" lvl="0" indent="-355600" algn="l" rtl="0">
              <a:spcBef>
                <a:spcPts val="0"/>
              </a:spcBef>
              <a:spcAft>
                <a:spcPts val="0"/>
              </a:spcAft>
              <a:buClr>
                <a:srgbClr val="FFFFFF"/>
              </a:buClr>
              <a:buSzPts val="2000"/>
              <a:buChar char="●"/>
            </a:pPr>
            <a:r>
              <a:rPr lang="en-US" sz="2000" dirty="0">
                <a:solidFill>
                  <a:srgbClr val="FFFFFF"/>
                </a:solidFill>
              </a:rPr>
              <a:t>No breathing    AND</a:t>
            </a:r>
            <a:endParaRPr sz="2000" dirty="0">
              <a:solidFill>
                <a:srgbClr val="FFFFFF"/>
              </a:solidFill>
            </a:endParaRPr>
          </a:p>
          <a:p>
            <a:pPr marL="457200" lvl="0" indent="0" algn="l" rtl="0">
              <a:spcBef>
                <a:spcPts val="0"/>
              </a:spcBef>
              <a:spcAft>
                <a:spcPts val="0"/>
              </a:spcAft>
              <a:buNone/>
            </a:pPr>
            <a:r>
              <a:rPr lang="en-US" sz="2000" dirty="0">
                <a:solidFill>
                  <a:srgbClr val="FFFFFF"/>
                </a:solidFill>
              </a:rPr>
              <a:t>No pulse</a:t>
            </a:r>
            <a:endParaRPr sz="2000" dirty="0">
              <a:solidFill>
                <a:srgbClr val="FFFFFF"/>
              </a:solidFill>
            </a:endParaRPr>
          </a:p>
          <a:p>
            <a:pPr marL="0" lvl="0" indent="0" algn="l" rtl="0">
              <a:spcBef>
                <a:spcPts val="0"/>
              </a:spcBef>
              <a:spcAft>
                <a:spcPts val="0"/>
              </a:spcAft>
              <a:buNone/>
            </a:pPr>
            <a:endParaRPr sz="2000" dirty="0">
              <a:solidFill>
                <a:srgbClr val="FFFFFF"/>
              </a:solidFill>
            </a:endParaRPr>
          </a:p>
          <a:p>
            <a:pPr marL="0" lvl="0" indent="0" algn="l" rtl="0">
              <a:spcBef>
                <a:spcPts val="0"/>
              </a:spcBef>
              <a:spcAft>
                <a:spcPts val="0"/>
              </a:spcAft>
              <a:buNone/>
            </a:pPr>
            <a:endParaRPr sz="2000" dirty="0">
              <a:solidFill>
                <a:srgbClr val="FFFFFF"/>
              </a:solidFill>
            </a:endParaRPr>
          </a:p>
          <a:p>
            <a:pPr marL="0" lvl="0" indent="0" algn="l" rtl="0">
              <a:spcBef>
                <a:spcPts val="0"/>
              </a:spcBef>
              <a:spcAft>
                <a:spcPts val="0"/>
              </a:spcAft>
              <a:buNone/>
            </a:pPr>
            <a:endParaRPr sz="2000" dirty="0">
              <a:solidFill>
                <a:srgbClr val="FFFFFF"/>
              </a:solidFill>
            </a:endParaRPr>
          </a:p>
        </p:txBody>
      </p:sp>
      <p:sp>
        <p:nvSpPr>
          <p:cNvPr id="16" name="TextBox 15"/>
          <p:cNvSpPr txBox="1"/>
          <p:nvPr/>
        </p:nvSpPr>
        <p:spPr>
          <a:xfrm>
            <a:off x="8978480" y="2914471"/>
            <a:ext cx="2191626" cy="400110"/>
          </a:xfrm>
          <a:prstGeom prst="rect">
            <a:avLst/>
          </a:prstGeom>
          <a:noFill/>
        </p:spPr>
        <p:txBody>
          <a:bodyPr wrap="none" rtlCol="0">
            <a:spAutoFit/>
          </a:bodyPr>
          <a:lstStyle/>
          <a:p>
            <a:r>
              <a:rPr lang="en-US" sz="2000" dirty="0"/>
              <a:t>Expectant (to die)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49"/>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Course Review</a:t>
            </a:r>
            <a:endParaRPr/>
          </a:p>
        </p:txBody>
      </p:sp>
      <p:sp>
        <p:nvSpPr>
          <p:cNvPr id="447" name="Google Shape;447;p49"/>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Autofit/>
          </a:bodyPr>
          <a:lstStyle/>
          <a:p>
            <a:pPr marL="658368" lvl="1" indent="-457200" algn="l" rtl="0">
              <a:lnSpc>
                <a:spcPct val="90000"/>
              </a:lnSpc>
              <a:spcBef>
                <a:spcPts val="0"/>
              </a:spcBef>
              <a:spcAft>
                <a:spcPts val="0"/>
              </a:spcAft>
              <a:buClr>
                <a:srgbClr val="999999"/>
              </a:buClr>
              <a:buSzPts val="2400"/>
              <a:buFont typeface="Calibri"/>
              <a:buAutoNum type="arabicParenR"/>
            </a:pPr>
            <a:r>
              <a:rPr lang="en-US" sz="2400" dirty="0">
                <a:solidFill>
                  <a:srgbClr val="999999"/>
                </a:solidFill>
              </a:rPr>
              <a:t>Principles and definitions</a:t>
            </a:r>
            <a:endParaRPr dirty="0">
              <a:solidFill>
                <a:srgbClr val="999999"/>
              </a:solidFill>
            </a:endParaRPr>
          </a:p>
          <a:p>
            <a:pPr marL="658368" lvl="1" indent="-457200" algn="l" rtl="0">
              <a:lnSpc>
                <a:spcPct val="90000"/>
              </a:lnSpc>
              <a:spcBef>
                <a:spcPts val="600"/>
              </a:spcBef>
              <a:spcAft>
                <a:spcPts val="0"/>
              </a:spcAft>
              <a:buClr>
                <a:srgbClr val="999999"/>
              </a:buClr>
              <a:buSzPts val="2400"/>
              <a:buFont typeface="Calibri"/>
              <a:buAutoNum type="arabicParenR"/>
            </a:pPr>
            <a:r>
              <a:rPr lang="en-US" sz="2400" dirty="0">
                <a:solidFill>
                  <a:srgbClr val="999999"/>
                </a:solidFill>
              </a:rPr>
              <a:t>Scene Safety (DR)</a:t>
            </a:r>
          </a:p>
          <a:p>
            <a:pPr marL="658368" lvl="1" indent="-457200" algn="l" rtl="0">
              <a:lnSpc>
                <a:spcPct val="90000"/>
              </a:lnSpc>
              <a:spcBef>
                <a:spcPts val="600"/>
              </a:spcBef>
              <a:spcAft>
                <a:spcPts val="0"/>
              </a:spcAft>
              <a:buClr>
                <a:srgbClr val="999999"/>
              </a:buClr>
              <a:buSzPts val="2400"/>
              <a:buFont typeface="Calibri"/>
              <a:buAutoNum type="arabicParenR"/>
            </a:pPr>
            <a:r>
              <a:rPr lang="en-US" sz="2400" dirty="0">
                <a:solidFill>
                  <a:srgbClr val="999999"/>
                </a:solidFill>
              </a:rPr>
              <a:t>ABCs</a:t>
            </a:r>
            <a:endParaRPr dirty="0">
              <a:solidFill>
                <a:srgbClr val="999999"/>
              </a:solidFill>
            </a:endParaRPr>
          </a:p>
          <a:p>
            <a:pPr marL="658368" lvl="1" indent="-457200" algn="l" rtl="0">
              <a:lnSpc>
                <a:spcPct val="90000"/>
              </a:lnSpc>
              <a:spcBef>
                <a:spcPts val="600"/>
              </a:spcBef>
              <a:spcAft>
                <a:spcPts val="0"/>
              </a:spcAft>
              <a:buClr>
                <a:srgbClr val="999999"/>
              </a:buClr>
              <a:buSzPts val="2400"/>
              <a:buFont typeface="Calibri"/>
              <a:buAutoNum type="arabicParenR"/>
            </a:pPr>
            <a:r>
              <a:rPr lang="en-US" sz="2400" dirty="0">
                <a:solidFill>
                  <a:srgbClr val="999999"/>
                </a:solidFill>
              </a:rPr>
              <a:t>Fracture Splinting</a:t>
            </a:r>
          </a:p>
          <a:p>
            <a:pPr marL="658368" lvl="1" indent="-457200">
              <a:spcBef>
                <a:spcPts val="600"/>
              </a:spcBef>
              <a:buClr>
                <a:srgbClr val="999999"/>
              </a:buClr>
              <a:buSzPts val="2400"/>
              <a:buFont typeface="Calibri"/>
              <a:buAutoNum type="arabicParenR"/>
            </a:pPr>
            <a:r>
              <a:rPr lang="en-US" sz="2400" dirty="0">
                <a:solidFill>
                  <a:srgbClr val="999999"/>
                </a:solidFill>
              </a:rPr>
              <a:t>Managing Multiple Victims</a:t>
            </a:r>
            <a:endParaRPr sz="2400" dirty="0">
              <a:solidFill>
                <a:srgbClr val="999999"/>
              </a:solidFill>
            </a:endParaRPr>
          </a:p>
          <a:p>
            <a:pPr marL="658368" lvl="1" indent="-457200" algn="l" rtl="0">
              <a:lnSpc>
                <a:spcPct val="90000"/>
              </a:lnSpc>
              <a:spcBef>
                <a:spcPts val="600"/>
              </a:spcBef>
              <a:spcAft>
                <a:spcPts val="0"/>
              </a:spcAft>
              <a:buSzPts val="2400"/>
              <a:buFont typeface="Calibri"/>
              <a:buAutoNum type="arabicParenR"/>
            </a:pPr>
            <a:r>
              <a:rPr lang="en-US" sz="2400" dirty="0"/>
              <a:t>Victim Transport</a:t>
            </a:r>
            <a:endParaRPr dirty="0"/>
          </a:p>
          <a:p>
            <a:pPr marL="658368" lvl="1" indent="-330200" algn="l" rtl="0">
              <a:lnSpc>
                <a:spcPct val="90000"/>
              </a:lnSpc>
              <a:spcBef>
                <a:spcPts val="600"/>
              </a:spcBef>
              <a:spcAft>
                <a:spcPts val="0"/>
              </a:spcAft>
              <a:buSzPts val="2000"/>
              <a:buFont typeface="Calibri"/>
              <a:buNone/>
            </a:pPr>
            <a:endParaRPr sz="2000" dirty="0"/>
          </a:p>
        </p:txBody>
      </p:sp>
      <p:pic>
        <p:nvPicPr>
          <p:cNvPr id="448" name="Google Shape;448;p49"/>
          <p:cNvPicPr preferRelativeResize="0"/>
          <p:nvPr/>
        </p:nvPicPr>
        <p:blipFill>
          <a:blip r:embed="rId3">
            <a:alphaModFix/>
          </a:blip>
          <a:stretch>
            <a:fillRect/>
          </a:stretch>
        </p:blipFill>
        <p:spPr>
          <a:xfrm>
            <a:off x="5154674" y="5166475"/>
            <a:ext cx="1691525" cy="1691525"/>
          </a:xfrm>
          <a:prstGeom prst="rect">
            <a:avLst/>
          </a:prstGeom>
          <a:noFill/>
          <a:ln>
            <a:noFill/>
          </a:ln>
        </p:spPr>
      </p:pic>
      <p:pic>
        <p:nvPicPr>
          <p:cNvPr id="449" name="Google Shape;449;p49"/>
          <p:cNvPicPr preferRelativeResize="0"/>
          <p:nvPr/>
        </p:nvPicPr>
        <p:blipFill>
          <a:blip r:embed="rId4">
            <a:alphaModFix/>
          </a:blip>
          <a:stretch>
            <a:fillRect/>
          </a:stretch>
        </p:blipFill>
        <p:spPr>
          <a:xfrm>
            <a:off x="7388786" y="1845726"/>
            <a:ext cx="4302568" cy="4180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pic>
        <p:nvPicPr>
          <p:cNvPr id="455" name="Google Shape;455;p50" descr="oregon lift"/>
          <p:cNvPicPr preferRelativeResize="0"/>
          <p:nvPr/>
        </p:nvPicPr>
        <p:blipFill rotWithShape="1">
          <a:blip r:embed="rId3">
            <a:alphaModFix/>
          </a:blip>
          <a:srcRect/>
          <a:stretch/>
        </p:blipFill>
        <p:spPr>
          <a:xfrm>
            <a:off x="7348315" y="3554337"/>
            <a:ext cx="2116757" cy="2680004"/>
          </a:xfrm>
          <a:prstGeom prst="rect">
            <a:avLst/>
          </a:prstGeom>
          <a:noFill/>
          <a:ln>
            <a:noFill/>
          </a:ln>
        </p:spPr>
      </p:pic>
      <p:sp>
        <p:nvSpPr>
          <p:cNvPr id="456" name="Google Shape;456;p5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t>6) Victim Transport</a:t>
            </a:r>
            <a:endParaRPr dirty="0"/>
          </a:p>
        </p:txBody>
      </p:sp>
      <p:pic>
        <p:nvPicPr>
          <p:cNvPr id="457" name="Google Shape;457;p50" descr="IMG_5317 copy"/>
          <p:cNvPicPr preferRelativeResize="0"/>
          <p:nvPr/>
        </p:nvPicPr>
        <p:blipFill rotWithShape="1">
          <a:blip r:embed="rId4">
            <a:alphaModFix/>
          </a:blip>
          <a:srcRect r="49925" b="46224"/>
          <a:stretch/>
        </p:blipFill>
        <p:spPr>
          <a:xfrm>
            <a:off x="1851118" y="3663624"/>
            <a:ext cx="3645673" cy="2140188"/>
          </a:xfrm>
          <a:prstGeom prst="rect">
            <a:avLst/>
          </a:prstGeom>
          <a:noFill/>
          <a:ln>
            <a:noFill/>
          </a:ln>
        </p:spPr>
      </p:pic>
      <p:sp>
        <p:nvSpPr>
          <p:cNvPr id="458" name="Google Shape;458;p50"/>
          <p:cNvSpPr txBox="1">
            <a:spLocks noGrp="1"/>
          </p:cNvSpPr>
          <p:nvPr>
            <p:ph type="body" idx="1"/>
          </p:nvPr>
        </p:nvSpPr>
        <p:spPr>
          <a:xfrm>
            <a:off x="1074625" y="1823945"/>
            <a:ext cx="10103700" cy="2462100"/>
          </a:xfrm>
          <a:prstGeom prst="rect">
            <a:avLst/>
          </a:prstGeom>
          <a:noFill/>
          <a:ln>
            <a:noFill/>
          </a:ln>
        </p:spPr>
        <p:txBody>
          <a:bodyPr spcFirstLastPara="1" wrap="square" lIns="0" tIns="45700" rIns="0" bIns="45700" anchor="t" anchorCtr="0">
            <a:noAutofit/>
          </a:bodyPr>
          <a:lstStyle/>
          <a:p>
            <a:pPr marL="384048" lvl="1" indent="-182880" algn="l" rtl="0">
              <a:lnSpc>
                <a:spcPct val="90000"/>
              </a:lnSpc>
              <a:spcBef>
                <a:spcPts val="0"/>
              </a:spcBef>
              <a:spcAft>
                <a:spcPts val="0"/>
              </a:spcAft>
              <a:buSzPts val="2400"/>
              <a:buFont typeface="Arial"/>
              <a:buChar char="•"/>
            </a:pPr>
            <a:r>
              <a:rPr lang="en-US" sz="2400" dirty="0"/>
              <a:t> Once you have assessed:</a:t>
            </a:r>
            <a:endParaRPr dirty="0"/>
          </a:p>
          <a:p>
            <a:pPr marL="566928" lvl="2" indent="-182879" algn="l" rtl="0">
              <a:lnSpc>
                <a:spcPct val="90000"/>
              </a:lnSpc>
              <a:spcBef>
                <a:spcPts val="600"/>
              </a:spcBef>
              <a:spcAft>
                <a:spcPts val="0"/>
              </a:spcAft>
              <a:buSzPts val="2000"/>
              <a:buFont typeface="Arial"/>
              <a:buChar char="•"/>
            </a:pPr>
            <a:r>
              <a:rPr lang="en-US" sz="2000" b="1" dirty="0"/>
              <a:t>D</a:t>
            </a:r>
            <a:r>
              <a:rPr lang="en-US" sz="2000" dirty="0"/>
              <a:t>anger, </a:t>
            </a:r>
            <a:r>
              <a:rPr lang="en-US" sz="2000" b="1" dirty="0"/>
              <a:t>R</a:t>
            </a:r>
            <a:r>
              <a:rPr lang="en-US" sz="2000" dirty="0"/>
              <a:t>esponse → </a:t>
            </a:r>
            <a:r>
              <a:rPr lang="en-US" sz="2000" b="1" dirty="0"/>
              <a:t>A</a:t>
            </a:r>
            <a:r>
              <a:rPr lang="en-US" sz="2000" dirty="0"/>
              <a:t>irway, </a:t>
            </a:r>
            <a:r>
              <a:rPr lang="en-US" sz="2000" b="1" dirty="0"/>
              <a:t>B</a:t>
            </a:r>
            <a:r>
              <a:rPr lang="en-US" sz="2000" dirty="0"/>
              <a:t>reathing, and </a:t>
            </a:r>
            <a:r>
              <a:rPr lang="en-US" sz="2000" b="1" dirty="0"/>
              <a:t>C</a:t>
            </a:r>
            <a:r>
              <a:rPr lang="en-US" sz="2000" dirty="0"/>
              <a:t>irculation</a:t>
            </a:r>
          </a:p>
          <a:p>
            <a:pPr marL="384049" lvl="2" indent="0" algn="l" rtl="0">
              <a:lnSpc>
                <a:spcPct val="90000"/>
              </a:lnSpc>
              <a:spcBef>
                <a:spcPts val="600"/>
              </a:spcBef>
              <a:spcAft>
                <a:spcPts val="0"/>
              </a:spcAft>
              <a:buSzPts val="2000"/>
              <a:buNone/>
            </a:pPr>
            <a:endParaRPr dirty="0"/>
          </a:p>
          <a:p>
            <a:pPr marL="384048" lvl="1" indent="-182880" algn="l" rtl="0">
              <a:lnSpc>
                <a:spcPct val="90000"/>
              </a:lnSpc>
              <a:spcBef>
                <a:spcPts val="600"/>
              </a:spcBef>
              <a:spcAft>
                <a:spcPts val="0"/>
              </a:spcAft>
              <a:buSzPts val="2400"/>
              <a:buFont typeface="Arial"/>
              <a:buChar char="•"/>
            </a:pPr>
            <a:r>
              <a:rPr lang="en-US" sz="2400" dirty="0"/>
              <a:t> Now, time for </a:t>
            </a:r>
            <a:r>
              <a:rPr lang="en-US" sz="2400" b="1" dirty="0"/>
              <a:t>transport</a:t>
            </a:r>
            <a:r>
              <a:rPr lang="en-US" sz="2400" dirty="0"/>
              <a:t>:</a:t>
            </a:r>
            <a:endParaRPr sz="2400" u="sng" dirty="0"/>
          </a:p>
        </p:txBody>
      </p:sp>
      <p:sp>
        <p:nvSpPr>
          <p:cNvPr id="459" name="Google Shape;459;p50"/>
          <p:cNvSpPr txBox="1"/>
          <p:nvPr/>
        </p:nvSpPr>
        <p:spPr>
          <a:xfrm>
            <a:off x="2926149" y="3341712"/>
            <a:ext cx="15783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sng" strike="noStrike" cap="none">
                <a:solidFill>
                  <a:schemeClr val="dk1"/>
                </a:solidFill>
                <a:latin typeface="Calibri"/>
                <a:ea typeface="Calibri"/>
                <a:cs typeface="Calibri"/>
                <a:sym typeface="Calibri"/>
              </a:rPr>
              <a:t>Stabilize</a:t>
            </a:r>
            <a:endParaRPr sz="2400" b="0" i="0" u="sng" strike="noStrike" cap="none">
              <a:solidFill>
                <a:schemeClr val="dk1"/>
              </a:solidFill>
              <a:latin typeface="Calibri"/>
              <a:ea typeface="Calibri"/>
              <a:cs typeface="Calibri"/>
              <a:sym typeface="Calibri"/>
            </a:endParaRPr>
          </a:p>
        </p:txBody>
      </p:sp>
      <p:sp>
        <p:nvSpPr>
          <p:cNvPr id="460" name="Google Shape;460;p50"/>
          <p:cNvSpPr txBox="1"/>
          <p:nvPr/>
        </p:nvSpPr>
        <p:spPr>
          <a:xfrm>
            <a:off x="7690228" y="3092637"/>
            <a:ext cx="15783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sng" strike="noStrike" cap="none">
                <a:solidFill>
                  <a:schemeClr val="dk1"/>
                </a:solidFill>
                <a:latin typeface="Calibri"/>
                <a:ea typeface="Calibri"/>
                <a:cs typeface="Calibri"/>
                <a:sym typeface="Calibri"/>
              </a:rPr>
              <a:t>Move</a:t>
            </a:r>
            <a:endParaRPr sz="2400" b="0" i="0" u="sng" strike="noStrike" cap="none">
              <a:solidFill>
                <a:schemeClr val="dk1"/>
              </a:solidFill>
              <a:latin typeface="Calibri"/>
              <a:ea typeface="Calibri"/>
              <a:cs typeface="Calibri"/>
              <a:sym typeface="Calibri"/>
            </a:endParaRPr>
          </a:p>
        </p:txBody>
      </p:sp>
      <p:pic>
        <p:nvPicPr>
          <p:cNvPr id="461" name="Google Shape;461;p50"/>
          <p:cNvPicPr preferRelativeResize="0"/>
          <p:nvPr/>
        </p:nvPicPr>
        <p:blipFill>
          <a:blip r:embed="rId5">
            <a:alphaModFix/>
          </a:blip>
          <a:stretch>
            <a:fillRect/>
          </a:stretch>
        </p:blipFill>
        <p:spPr>
          <a:xfrm>
            <a:off x="5154674" y="5166475"/>
            <a:ext cx="1691525" cy="16915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5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t>6) Victim Transport - (Stabilize)</a:t>
            </a:r>
            <a:endParaRPr dirty="0"/>
          </a:p>
        </p:txBody>
      </p:sp>
      <p:pic>
        <p:nvPicPr>
          <p:cNvPr id="479" name="Google Shape;479;p52" descr="IMG_5317 copy"/>
          <p:cNvPicPr preferRelativeResize="0"/>
          <p:nvPr/>
        </p:nvPicPr>
        <p:blipFill rotWithShape="1">
          <a:blip r:embed="rId3">
            <a:alphaModFix/>
          </a:blip>
          <a:srcRect r="49924" b="46224"/>
          <a:stretch/>
        </p:blipFill>
        <p:spPr>
          <a:xfrm>
            <a:off x="7194252" y="4191481"/>
            <a:ext cx="3460181" cy="1903069"/>
          </a:xfrm>
          <a:prstGeom prst="rect">
            <a:avLst/>
          </a:prstGeom>
          <a:noFill/>
          <a:ln>
            <a:noFill/>
          </a:ln>
        </p:spPr>
      </p:pic>
      <p:sp>
        <p:nvSpPr>
          <p:cNvPr id="480" name="Google Shape;480;p52"/>
          <p:cNvSpPr txBox="1">
            <a:spLocks noGrp="1"/>
          </p:cNvSpPr>
          <p:nvPr>
            <p:ph type="body" idx="1"/>
          </p:nvPr>
        </p:nvSpPr>
        <p:spPr>
          <a:xfrm>
            <a:off x="1052001" y="1845734"/>
            <a:ext cx="10346467" cy="3485361"/>
          </a:xfrm>
          <a:prstGeom prst="rect">
            <a:avLst/>
          </a:prstGeom>
          <a:noFill/>
          <a:ln>
            <a:noFill/>
          </a:ln>
        </p:spPr>
        <p:txBody>
          <a:bodyPr spcFirstLastPara="1" wrap="square" lIns="0" tIns="45700" rIns="0" bIns="45700" anchor="t" anchorCtr="0">
            <a:noAutofit/>
          </a:bodyPr>
          <a:lstStyle/>
          <a:p>
            <a:pPr marL="384048" lvl="1" indent="-182880" algn="l" rtl="0">
              <a:lnSpc>
                <a:spcPct val="90000"/>
              </a:lnSpc>
              <a:spcBef>
                <a:spcPts val="0"/>
              </a:spcBef>
              <a:spcAft>
                <a:spcPts val="0"/>
              </a:spcAft>
              <a:buSzPts val="2400"/>
              <a:buFont typeface="Arial"/>
              <a:buChar char="•"/>
            </a:pPr>
            <a:r>
              <a:rPr lang="en-US" sz="2400" dirty="0"/>
              <a:t> Broken bones can cause harm to a victim in transport, especially a broken neck</a:t>
            </a:r>
          </a:p>
          <a:p>
            <a:pPr marL="201168" lvl="1" indent="0" algn="l" rtl="0">
              <a:lnSpc>
                <a:spcPct val="90000"/>
              </a:lnSpc>
              <a:spcBef>
                <a:spcPts val="0"/>
              </a:spcBef>
              <a:spcAft>
                <a:spcPts val="0"/>
              </a:spcAft>
              <a:buSzPts val="2400"/>
              <a:buNone/>
            </a:pPr>
            <a:endParaRPr dirty="0"/>
          </a:p>
          <a:p>
            <a:pPr marL="384048" lvl="1" indent="-182880" algn="l" rtl="0">
              <a:lnSpc>
                <a:spcPct val="90000"/>
              </a:lnSpc>
              <a:spcBef>
                <a:spcPts val="600"/>
              </a:spcBef>
              <a:spcAft>
                <a:spcPts val="0"/>
              </a:spcAft>
              <a:buSzPts val="2400"/>
              <a:buFont typeface="Arial"/>
              <a:buChar char="•"/>
            </a:pPr>
            <a:r>
              <a:rPr lang="en-US" sz="2400" dirty="0"/>
              <a:t> If you think the head or neck could have been injured, immobilize movement of the neck using your towel</a:t>
            </a:r>
          </a:p>
          <a:p>
            <a:pPr marL="201168" lvl="1" indent="0" algn="l" rtl="0">
              <a:lnSpc>
                <a:spcPct val="90000"/>
              </a:lnSpc>
              <a:spcBef>
                <a:spcPts val="600"/>
              </a:spcBef>
              <a:spcAft>
                <a:spcPts val="0"/>
              </a:spcAft>
              <a:buSzPts val="2400"/>
              <a:buNone/>
            </a:pPr>
            <a:endParaRPr b="1" dirty="0"/>
          </a:p>
          <a:p>
            <a:pPr marL="384048" lvl="1" indent="-182880" algn="l" rtl="0">
              <a:lnSpc>
                <a:spcPct val="90000"/>
              </a:lnSpc>
              <a:spcBef>
                <a:spcPts val="600"/>
              </a:spcBef>
              <a:spcAft>
                <a:spcPts val="0"/>
              </a:spcAft>
              <a:buSzPts val="2400"/>
              <a:buFont typeface="Arial"/>
              <a:buChar char="•"/>
            </a:pPr>
            <a:r>
              <a:rPr lang="en-US" sz="2400" dirty="0"/>
              <a:t> Having an open airway is much more important than not moving the neck</a:t>
            </a:r>
          </a:p>
          <a:p>
            <a:pPr marL="201168" lvl="1" indent="0" algn="l" rtl="0">
              <a:lnSpc>
                <a:spcPct val="90000"/>
              </a:lnSpc>
              <a:spcBef>
                <a:spcPts val="600"/>
              </a:spcBef>
              <a:spcAft>
                <a:spcPts val="0"/>
              </a:spcAft>
              <a:buSzPts val="2400"/>
              <a:buNone/>
            </a:pPr>
            <a:endParaRPr dirty="0"/>
          </a:p>
          <a:p>
            <a:pPr marL="384048" lvl="1" indent="-182880" algn="l" rtl="0">
              <a:lnSpc>
                <a:spcPct val="90000"/>
              </a:lnSpc>
              <a:spcBef>
                <a:spcPts val="600"/>
              </a:spcBef>
              <a:spcAft>
                <a:spcPts val="0"/>
              </a:spcAft>
              <a:buSzPts val="2400"/>
              <a:buFont typeface="Arial"/>
              <a:buChar char="•"/>
            </a:pPr>
            <a:r>
              <a:rPr lang="en-US" sz="2400" b="1" dirty="0"/>
              <a:t> Keep neck secure</a:t>
            </a:r>
            <a:endParaRPr b="1" dirty="0"/>
          </a:p>
        </p:txBody>
      </p:sp>
      <p:pic>
        <p:nvPicPr>
          <p:cNvPr id="481" name="Google Shape;481;p52"/>
          <p:cNvPicPr preferRelativeResize="0"/>
          <p:nvPr/>
        </p:nvPicPr>
        <p:blipFill>
          <a:blip r:embed="rId4">
            <a:alphaModFix/>
          </a:blip>
          <a:stretch>
            <a:fillRect/>
          </a:stretch>
        </p:blipFill>
        <p:spPr>
          <a:xfrm>
            <a:off x="5154674" y="5166475"/>
            <a:ext cx="1691525" cy="1691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Introduction to First Aid</a:t>
            </a:r>
            <a:endParaRPr/>
          </a:p>
        </p:txBody>
      </p:sp>
      <p:sp>
        <p:nvSpPr>
          <p:cNvPr id="134" name="Google Shape;134;p17"/>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Autofit/>
          </a:bodyPr>
          <a:lstStyle/>
          <a:p>
            <a:pPr marL="384048" lvl="1" indent="-228600" algn="l" rtl="0">
              <a:lnSpc>
                <a:spcPct val="90000"/>
              </a:lnSpc>
              <a:spcBef>
                <a:spcPts val="0"/>
              </a:spcBef>
              <a:spcAft>
                <a:spcPts val="0"/>
              </a:spcAft>
              <a:buSzPts val="3600"/>
              <a:buFont typeface="Arial"/>
              <a:buChar char="•"/>
            </a:pPr>
            <a:r>
              <a:rPr lang="en-US" sz="3600" dirty="0"/>
              <a:t>Immediate care given to a person who has been injured or suddenly taken ill using locally available material when medical assistance is not available or is delayed, before the victim is referred to the nearest hospital.</a:t>
            </a:r>
            <a:endParaRPr dirty="0"/>
          </a:p>
          <a:p>
            <a:pPr marL="384048" lvl="1" indent="-55879" algn="l" rtl="0">
              <a:lnSpc>
                <a:spcPct val="90000"/>
              </a:lnSpc>
              <a:spcBef>
                <a:spcPts val="600"/>
              </a:spcBef>
              <a:spcAft>
                <a:spcPts val="0"/>
              </a:spcAft>
              <a:buSzPts val="2000"/>
              <a:buFont typeface="Arial"/>
              <a:buNone/>
            </a:pPr>
            <a:endParaRPr sz="2000" dirty="0"/>
          </a:p>
        </p:txBody>
      </p:sp>
      <p:pic>
        <p:nvPicPr>
          <p:cNvPr id="135" name="Google Shape;135;p17"/>
          <p:cNvPicPr preferRelativeResize="0"/>
          <p:nvPr/>
        </p:nvPicPr>
        <p:blipFill>
          <a:blip r:embed="rId3">
            <a:alphaModFix/>
          </a:blip>
          <a:stretch>
            <a:fillRect/>
          </a:stretch>
        </p:blipFill>
        <p:spPr>
          <a:xfrm>
            <a:off x="5154674" y="5166475"/>
            <a:ext cx="1691525" cy="16915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t>Neck Immobilization</a:t>
            </a:r>
            <a:endParaRPr dirty="0"/>
          </a:p>
        </p:txBody>
      </p:sp>
      <p:sp>
        <p:nvSpPr>
          <p:cNvPr id="430" name="Google Shape;430;p47"/>
          <p:cNvSpPr txBox="1">
            <a:spLocks noGrp="1"/>
          </p:cNvSpPr>
          <p:nvPr>
            <p:ph type="body" idx="1"/>
          </p:nvPr>
        </p:nvSpPr>
        <p:spPr>
          <a:xfrm>
            <a:off x="1052002" y="1845734"/>
            <a:ext cx="4547610" cy="3485361"/>
          </a:xfrm>
          <a:prstGeom prst="rect">
            <a:avLst/>
          </a:prstGeom>
          <a:noFill/>
          <a:ln>
            <a:noFill/>
          </a:ln>
        </p:spPr>
        <p:txBody>
          <a:bodyPr spcFirstLastPara="1" wrap="square" lIns="0" tIns="45700" rIns="0" bIns="45700" anchor="t" anchorCtr="0">
            <a:noAutofit/>
          </a:bodyPr>
          <a:lstStyle/>
          <a:p>
            <a:pPr marL="841248" lvl="2" indent="-457200" algn="l" rtl="0">
              <a:lnSpc>
                <a:spcPct val="90000"/>
              </a:lnSpc>
              <a:spcBef>
                <a:spcPts val="600"/>
              </a:spcBef>
              <a:spcAft>
                <a:spcPts val="0"/>
              </a:spcAft>
              <a:buSzPts val="2000"/>
              <a:buFont typeface="Calibri"/>
              <a:buAutoNum type="arabicPeriod"/>
            </a:pPr>
            <a:r>
              <a:rPr lang="en-US" sz="2000" dirty="0"/>
              <a:t>Fold towel long way to the width of the neck</a:t>
            </a:r>
          </a:p>
          <a:p>
            <a:pPr marL="841248" lvl="2" indent="-457200" algn="l" rtl="0">
              <a:lnSpc>
                <a:spcPct val="90000"/>
              </a:lnSpc>
              <a:spcBef>
                <a:spcPts val="600"/>
              </a:spcBef>
              <a:spcAft>
                <a:spcPts val="0"/>
              </a:spcAft>
              <a:buSzPts val="2000"/>
              <a:buFont typeface="Calibri"/>
              <a:buAutoNum type="arabicPeriod"/>
            </a:pPr>
            <a:endParaRPr lang="en-US" sz="2000" dirty="0"/>
          </a:p>
          <a:p>
            <a:pPr marL="841248" lvl="2" indent="-457200" algn="l" rtl="0">
              <a:lnSpc>
                <a:spcPct val="90000"/>
              </a:lnSpc>
              <a:spcBef>
                <a:spcPts val="600"/>
              </a:spcBef>
              <a:spcAft>
                <a:spcPts val="0"/>
              </a:spcAft>
              <a:buSzPts val="2000"/>
              <a:buFont typeface="Calibri"/>
              <a:buAutoNum type="arabicPeriod"/>
            </a:pPr>
            <a:r>
              <a:rPr lang="en-US" sz="2000" dirty="0"/>
              <a:t>From behind, rap towel evenly around neck</a:t>
            </a:r>
          </a:p>
          <a:p>
            <a:pPr marL="841248" lvl="2" indent="-457200" algn="l" rtl="0">
              <a:lnSpc>
                <a:spcPct val="90000"/>
              </a:lnSpc>
              <a:spcBef>
                <a:spcPts val="600"/>
              </a:spcBef>
              <a:spcAft>
                <a:spcPts val="0"/>
              </a:spcAft>
              <a:buSzPts val="2000"/>
              <a:buFont typeface="Calibri"/>
              <a:buAutoNum type="arabicPeriod"/>
            </a:pPr>
            <a:endParaRPr lang="en-US" sz="2000" dirty="0"/>
          </a:p>
          <a:p>
            <a:pPr marL="841248" lvl="2" indent="-457200" algn="l" rtl="0">
              <a:lnSpc>
                <a:spcPct val="90000"/>
              </a:lnSpc>
              <a:spcBef>
                <a:spcPts val="600"/>
              </a:spcBef>
              <a:spcAft>
                <a:spcPts val="0"/>
              </a:spcAft>
              <a:buSzPts val="2000"/>
              <a:buFont typeface="Calibri"/>
              <a:buAutoNum type="arabicPeriod"/>
            </a:pPr>
            <a:r>
              <a:rPr lang="en-US" sz="2000" dirty="0"/>
              <a:t>Pull ends through under the arms, ensuring airway stays secure</a:t>
            </a:r>
            <a:endParaRPr dirty="0"/>
          </a:p>
          <a:p>
            <a:pPr marL="841248" lvl="2" indent="-330200" algn="l" rtl="0">
              <a:lnSpc>
                <a:spcPct val="90000"/>
              </a:lnSpc>
              <a:spcBef>
                <a:spcPts val="600"/>
              </a:spcBef>
              <a:spcAft>
                <a:spcPts val="0"/>
              </a:spcAft>
              <a:buSzPts val="2000"/>
              <a:buFont typeface="Calibri"/>
              <a:buNone/>
            </a:pPr>
            <a:endParaRPr sz="2000" dirty="0"/>
          </a:p>
        </p:txBody>
      </p:sp>
      <p:pic>
        <p:nvPicPr>
          <p:cNvPr id="431" name="Google Shape;431;p47"/>
          <p:cNvPicPr preferRelativeResize="0"/>
          <p:nvPr/>
        </p:nvPicPr>
        <p:blipFill rotWithShape="1">
          <a:blip r:embed="rId3">
            <a:alphaModFix/>
          </a:blip>
          <a:srcRect t="12635"/>
          <a:stretch/>
        </p:blipFill>
        <p:spPr>
          <a:xfrm>
            <a:off x="6060457" y="1815922"/>
            <a:ext cx="5904016" cy="3438659"/>
          </a:xfrm>
          <a:prstGeom prst="rect">
            <a:avLst/>
          </a:prstGeom>
          <a:noFill/>
          <a:ln>
            <a:noFill/>
          </a:ln>
        </p:spPr>
      </p:pic>
      <p:pic>
        <p:nvPicPr>
          <p:cNvPr id="432" name="Google Shape;432;p47"/>
          <p:cNvPicPr preferRelativeResize="0"/>
          <p:nvPr/>
        </p:nvPicPr>
        <p:blipFill>
          <a:blip r:embed="rId4">
            <a:alphaModFix/>
          </a:blip>
          <a:stretch>
            <a:fillRect/>
          </a:stretch>
        </p:blipFill>
        <p:spPr>
          <a:xfrm>
            <a:off x="5154674" y="5166475"/>
            <a:ext cx="1691525" cy="16915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5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t>6) Victim Transport - (Move)</a:t>
            </a:r>
            <a:endParaRPr dirty="0"/>
          </a:p>
        </p:txBody>
      </p:sp>
      <p:sp>
        <p:nvSpPr>
          <p:cNvPr id="499" name="Google Shape;499;p54"/>
          <p:cNvSpPr txBox="1">
            <a:spLocks noGrp="1"/>
          </p:cNvSpPr>
          <p:nvPr>
            <p:ph type="body" idx="1"/>
          </p:nvPr>
        </p:nvSpPr>
        <p:spPr>
          <a:xfrm>
            <a:off x="1052001" y="1845734"/>
            <a:ext cx="10346467" cy="3485361"/>
          </a:xfrm>
          <a:prstGeom prst="rect">
            <a:avLst/>
          </a:prstGeom>
          <a:noFill/>
          <a:ln>
            <a:noFill/>
          </a:ln>
        </p:spPr>
        <p:txBody>
          <a:bodyPr spcFirstLastPara="1" wrap="square" lIns="0" tIns="45700" rIns="0" bIns="45700" anchor="t" anchorCtr="0">
            <a:noAutofit/>
          </a:bodyPr>
          <a:lstStyle/>
          <a:p>
            <a:pPr marL="384048" lvl="1" indent="-182880" algn="l" rtl="0">
              <a:lnSpc>
                <a:spcPct val="90000"/>
              </a:lnSpc>
              <a:spcBef>
                <a:spcPts val="0"/>
              </a:spcBef>
              <a:spcAft>
                <a:spcPts val="0"/>
              </a:spcAft>
              <a:buSzPts val="2400"/>
              <a:buFont typeface="Arial"/>
              <a:buChar char="•"/>
            </a:pPr>
            <a:r>
              <a:rPr lang="en-US" sz="2400" dirty="0"/>
              <a:t> If possible, get others to help and maintain control of the neck</a:t>
            </a:r>
          </a:p>
          <a:p>
            <a:pPr marL="201168" lvl="1" indent="0" algn="l" rtl="0">
              <a:lnSpc>
                <a:spcPct val="90000"/>
              </a:lnSpc>
              <a:spcBef>
                <a:spcPts val="0"/>
              </a:spcBef>
              <a:spcAft>
                <a:spcPts val="0"/>
              </a:spcAft>
              <a:buSzPts val="2400"/>
              <a:buNone/>
            </a:pPr>
            <a:endParaRPr dirty="0"/>
          </a:p>
          <a:p>
            <a:pPr marL="384048" lvl="1" indent="-182880" algn="l" rtl="0">
              <a:lnSpc>
                <a:spcPct val="90000"/>
              </a:lnSpc>
              <a:spcBef>
                <a:spcPts val="600"/>
              </a:spcBef>
              <a:spcAft>
                <a:spcPts val="0"/>
              </a:spcAft>
              <a:buSzPts val="2400"/>
              <a:buFont typeface="Arial"/>
              <a:buChar char="•"/>
            </a:pPr>
            <a:r>
              <a:rPr lang="en-US" sz="2400" b="1" dirty="0"/>
              <a:t> </a:t>
            </a:r>
            <a:r>
              <a:rPr lang="en-US" sz="2400" dirty="0"/>
              <a:t>Drive the victim at a </a:t>
            </a:r>
            <a:r>
              <a:rPr lang="en-US" sz="2400" b="1" dirty="0"/>
              <a:t>reasonable speed</a:t>
            </a:r>
          </a:p>
          <a:p>
            <a:pPr marL="201168" lvl="1" indent="0" algn="l" rtl="0">
              <a:lnSpc>
                <a:spcPct val="90000"/>
              </a:lnSpc>
              <a:spcBef>
                <a:spcPts val="600"/>
              </a:spcBef>
              <a:spcAft>
                <a:spcPts val="0"/>
              </a:spcAft>
              <a:buSzPts val="2400"/>
              <a:buNone/>
            </a:pPr>
            <a:endParaRPr lang="en-US" b="1" dirty="0"/>
          </a:p>
          <a:p>
            <a:pPr marL="384048" lvl="1" indent="-182880" algn="l" rtl="0">
              <a:lnSpc>
                <a:spcPct val="90000"/>
              </a:lnSpc>
              <a:spcBef>
                <a:spcPts val="600"/>
              </a:spcBef>
              <a:spcAft>
                <a:spcPts val="0"/>
              </a:spcAft>
              <a:buSzPts val="2400"/>
              <a:buFont typeface="Arial"/>
              <a:buChar char="•"/>
            </a:pPr>
            <a:r>
              <a:rPr lang="en-US" sz="2400" dirty="0"/>
              <a:t> Practice moving victims from scene onto motorcycle and securing</a:t>
            </a:r>
          </a:p>
          <a:p>
            <a:pPr marL="201168" lvl="1" indent="0" algn="l" rtl="0">
              <a:lnSpc>
                <a:spcPct val="90000"/>
              </a:lnSpc>
              <a:spcBef>
                <a:spcPts val="600"/>
              </a:spcBef>
              <a:spcAft>
                <a:spcPts val="0"/>
              </a:spcAft>
              <a:buSzPts val="2400"/>
              <a:buNone/>
            </a:pPr>
            <a:endParaRPr lang="en-US" sz="1400" dirty="0"/>
          </a:p>
          <a:p>
            <a:pPr marL="384048" lvl="1" indent="-182880" algn="l" rtl="0">
              <a:lnSpc>
                <a:spcPct val="90000"/>
              </a:lnSpc>
              <a:spcBef>
                <a:spcPts val="600"/>
              </a:spcBef>
              <a:spcAft>
                <a:spcPts val="0"/>
              </a:spcAft>
              <a:buSzPts val="2400"/>
              <a:buFont typeface="Arial"/>
              <a:buChar char="•"/>
            </a:pPr>
            <a:r>
              <a:rPr lang="en-US" sz="2400" dirty="0"/>
              <a:t> Victim must be kept upright</a:t>
            </a:r>
          </a:p>
          <a:p>
            <a:pPr marL="201168" lvl="1" indent="0" algn="l" rtl="0">
              <a:lnSpc>
                <a:spcPct val="90000"/>
              </a:lnSpc>
              <a:spcBef>
                <a:spcPts val="600"/>
              </a:spcBef>
              <a:spcAft>
                <a:spcPts val="0"/>
              </a:spcAft>
              <a:buSzPts val="2400"/>
              <a:buNone/>
            </a:pPr>
            <a:endParaRPr sz="2000" dirty="0"/>
          </a:p>
          <a:p>
            <a:pPr marL="0" lvl="0" indent="457200" algn="l" rtl="0">
              <a:spcBef>
                <a:spcPts val="600"/>
              </a:spcBef>
              <a:spcAft>
                <a:spcPts val="0"/>
              </a:spcAft>
              <a:buNone/>
            </a:pPr>
            <a:r>
              <a:rPr lang="en-US" sz="2000" b="1" dirty="0"/>
              <a:t>(I</a:t>
            </a:r>
            <a:r>
              <a:rPr lang="en-US" b="1" dirty="0"/>
              <a:t>F MULTIPLE EXTREMITY INJURIES</a:t>
            </a:r>
            <a:r>
              <a:rPr lang="en-US" sz="2000" b="1" dirty="0"/>
              <a:t>, </a:t>
            </a:r>
            <a:r>
              <a:rPr lang="en-US" b="1" dirty="0"/>
              <a:t>WAIT FOR ALTERNATIVE TRANSPORT)</a:t>
            </a:r>
            <a:endParaRPr sz="2000" b="1" dirty="0"/>
          </a:p>
        </p:txBody>
      </p:sp>
      <p:pic>
        <p:nvPicPr>
          <p:cNvPr id="500" name="Google Shape;500;p54"/>
          <p:cNvPicPr preferRelativeResize="0"/>
          <p:nvPr/>
        </p:nvPicPr>
        <p:blipFill>
          <a:blip r:embed="rId3">
            <a:alphaModFix/>
          </a:blip>
          <a:stretch>
            <a:fillRect/>
          </a:stretch>
        </p:blipFill>
        <p:spPr>
          <a:xfrm>
            <a:off x="5154674" y="5166475"/>
            <a:ext cx="1691525" cy="1691525"/>
          </a:xfrm>
          <a:prstGeom prst="rect">
            <a:avLst/>
          </a:prstGeom>
          <a:noFill/>
          <a:ln>
            <a:noFill/>
          </a:ln>
        </p:spPr>
      </p:pic>
      <p:pic>
        <p:nvPicPr>
          <p:cNvPr id="501" name="Google Shape;501;p54" descr="oregon lift"/>
          <p:cNvPicPr preferRelativeResize="0"/>
          <p:nvPr/>
        </p:nvPicPr>
        <p:blipFill rotWithShape="1">
          <a:blip r:embed="rId4">
            <a:alphaModFix/>
          </a:blip>
          <a:srcRect/>
          <a:stretch/>
        </p:blipFill>
        <p:spPr>
          <a:xfrm>
            <a:off x="9447300" y="3965950"/>
            <a:ext cx="1936975" cy="23209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5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t>6) Victim Transport</a:t>
            </a:r>
            <a:endParaRPr dirty="0"/>
          </a:p>
        </p:txBody>
      </p:sp>
      <p:pic>
        <p:nvPicPr>
          <p:cNvPr id="548" name="Google Shape;548;p59"/>
          <p:cNvPicPr preferRelativeResize="0"/>
          <p:nvPr/>
        </p:nvPicPr>
        <p:blipFill rotWithShape="1">
          <a:blip r:embed="rId3">
            <a:alphaModFix/>
          </a:blip>
          <a:srcRect/>
          <a:stretch/>
        </p:blipFill>
        <p:spPr>
          <a:xfrm>
            <a:off x="6400800" y="1737360"/>
            <a:ext cx="5506233" cy="3670822"/>
          </a:xfrm>
          <a:prstGeom prst="rect">
            <a:avLst/>
          </a:prstGeom>
          <a:noFill/>
          <a:ln>
            <a:noFill/>
          </a:ln>
        </p:spPr>
      </p:pic>
      <p:sp>
        <p:nvSpPr>
          <p:cNvPr id="549" name="Google Shape;549;p59"/>
          <p:cNvSpPr txBox="1"/>
          <p:nvPr/>
        </p:nvSpPr>
        <p:spPr>
          <a:xfrm>
            <a:off x="10017709" y="813804"/>
            <a:ext cx="1137900" cy="396300"/>
          </a:xfrm>
          <a:prstGeom prst="rect">
            <a:avLst/>
          </a:prstGeom>
          <a:noFill/>
          <a:ln>
            <a:noFill/>
          </a:ln>
        </p:spPr>
        <p:txBody>
          <a:bodyPr spcFirstLastPara="1" wrap="square" lIns="0" tIns="45700" rIns="0" bIns="45700" anchor="t" anchorCtr="0">
            <a:noAutofit/>
          </a:bodyPr>
          <a:lstStyle/>
          <a:p>
            <a:pPr marL="0" marR="0" lvl="1" indent="0" algn="ctr" rtl="0">
              <a:lnSpc>
                <a:spcPct val="100000"/>
              </a:lnSpc>
              <a:spcBef>
                <a:spcPts val="0"/>
              </a:spcBef>
              <a:spcAft>
                <a:spcPts val="0"/>
              </a:spcAft>
              <a:buClr>
                <a:srgbClr val="3F3F3F"/>
              </a:buClr>
              <a:buSzPts val="2000"/>
              <a:buFont typeface="Arial"/>
              <a:buNone/>
            </a:pPr>
            <a:r>
              <a:rPr lang="en-US" sz="2000" b="0" i="0" u="sng" strike="noStrike" cap="none">
                <a:solidFill>
                  <a:srgbClr val="3F3F3F"/>
                </a:solidFill>
                <a:latin typeface="Calibri"/>
                <a:ea typeface="Calibri"/>
                <a:cs typeface="Calibri"/>
                <a:sym typeface="Calibri"/>
              </a:rPr>
              <a:t>Driver</a:t>
            </a:r>
            <a:endParaRPr/>
          </a:p>
        </p:txBody>
      </p:sp>
      <p:sp>
        <p:nvSpPr>
          <p:cNvPr id="550" name="Google Shape;550;p59"/>
          <p:cNvSpPr txBox="1"/>
          <p:nvPr/>
        </p:nvSpPr>
        <p:spPr>
          <a:xfrm>
            <a:off x="8797402" y="873527"/>
            <a:ext cx="1137900" cy="432600"/>
          </a:xfrm>
          <a:prstGeom prst="rect">
            <a:avLst/>
          </a:prstGeom>
          <a:noFill/>
          <a:ln>
            <a:noFill/>
          </a:ln>
        </p:spPr>
        <p:txBody>
          <a:bodyPr spcFirstLastPara="1" wrap="square" lIns="0" tIns="45700" rIns="0" bIns="45700" anchor="t" anchorCtr="0">
            <a:noAutofit/>
          </a:bodyPr>
          <a:lstStyle/>
          <a:p>
            <a:pPr marL="0" marR="0" lvl="1" indent="0" algn="ctr" rtl="0">
              <a:lnSpc>
                <a:spcPct val="100000"/>
              </a:lnSpc>
              <a:spcBef>
                <a:spcPts val="0"/>
              </a:spcBef>
              <a:spcAft>
                <a:spcPts val="0"/>
              </a:spcAft>
              <a:buClr>
                <a:srgbClr val="3F3F3F"/>
              </a:buClr>
              <a:buSzPts val="2000"/>
              <a:buFont typeface="Arial"/>
              <a:buNone/>
            </a:pPr>
            <a:r>
              <a:rPr lang="en-US" sz="2000" b="0" i="0" u="sng" strike="noStrike" cap="none">
                <a:solidFill>
                  <a:srgbClr val="3F3F3F"/>
                </a:solidFill>
                <a:latin typeface="Calibri"/>
                <a:ea typeface="Calibri"/>
                <a:cs typeface="Calibri"/>
                <a:sym typeface="Calibri"/>
              </a:rPr>
              <a:t>Victim</a:t>
            </a:r>
            <a:endParaRPr/>
          </a:p>
        </p:txBody>
      </p:sp>
      <p:sp>
        <p:nvSpPr>
          <p:cNvPr id="551" name="Google Shape;551;p59"/>
          <p:cNvSpPr txBox="1"/>
          <p:nvPr/>
        </p:nvSpPr>
        <p:spPr>
          <a:xfrm>
            <a:off x="7130925" y="589850"/>
            <a:ext cx="1691400" cy="673800"/>
          </a:xfrm>
          <a:prstGeom prst="rect">
            <a:avLst/>
          </a:prstGeom>
          <a:noFill/>
          <a:ln>
            <a:noFill/>
          </a:ln>
        </p:spPr>
        <p:txBody>
          <a:bodyPr spcFirstLastPara="1" wrap="square" lIns="0" tIns="45700" rIns="0" bIns="45700" anchor="t" anchorCtr="0">
            <a:noAutofit/>
          </a:bodyPr>
          <a:lstStyle/>
          <a:p>
            <a:pPr marL="0" marR="0" lvl="1" indent="0" algn="ctr" rtl="0">
              <a:lnSpc>
                <a:spcPct val="100000"/>
              </a:lnSpc>
              <a:spcBef>
                <a:spcPts val="0"/>
              </a:spcBef>
              <a:spcAft>
                <a:spcPts val="0"/>
              </a:spcAft>
              <a:buClr>
                <a:srgbClr val="3F3F3F"/>
              </a:buClr>
              <a:buSzPts val="2000"/>
              <a:buFont typeface="Arial"/>
              <a:buNone/>
            </a:pPr>
            <a:r>
              <a:rPr lang="en-US" sz="2000" b="0" i="0" u="sng" strike="noStrike" cap="none">
                <a:solidFill>
                  <a:srgbClr val="3F3F3F"/>
                </a:solidFill>
                <a:latin typeface="Calibri"/>
                <a:ea typeface="Calibri"/>
                <a:cs typeface="Calibri"/>
                <a:sym typeface="Calibri"/>
              </a:rPr>
              <a:t>Bystander/ </a:t>
            </a:r>
            <a:endParaRPr sz="2000" b="0" i="0" u="sng" strike="noStrike" cap="none">
              <a:solidFill>
                <a:srgbClr val="3F3F3F"/>
              </a:solidFill>
              <a:latin typeface="Calibri"/>
              <a:ea typeface="Calibri"/>
              <a:cs typeface="Calibri"/>
              <a:sym typeface="Calibri"/>
            </a:endParaRPr>
          </a:p>
          <a:p>
            <a:pPr marL="0" marR="0" lvl="1" indent="0" algn="ctr" rtl="0">
              <a:lnSpc>
                <a:spcPct val="100000"/>
              </a:lnSpc>
              <a:spcBef>
                <a:spcPts val="0"/>
              </a:spcBef>
              <a:spcAft>
                <a:spcPts val="0"/>
              </a:spcAft>
              <a:buClr>
                <a:srgbClr val="3F3F3F"/>
              </a:buClr>
              <a:buSzPts val="2000"/>
              <a:buFont typeface="Arial"/>
              <a:buNone/>
            </a:pPr>
            <a:r>
              <a:rPr lang="en-US" sz="2000" b="0" i="0" u="sng" strike="noStrike" cap="none">
                <a:solidFill>
                  <a:srgbClr val="3F3F3F"/>
                </a:solidFill>
                <a:latin typeface="Calibri"/>
                <a:ea typeface="Calibri"/>
                <a:cs typeface="Calibri"/>
                <a:sym typeface="Calibri"/>
              </a:rPr>
              <a:t>Fir</a:t>
            </a:r>
            <a:r>
              <a:rPr lang="en-US" sz="2000" u="sng">
                <a:solidFill>
                  <a:srgbClr val="3F3F3F"/>
                </a:solidFill>
                <a:latin typeface="Calibri"/>
                <a:ea typeface="Calibri"/>
                <a:cs typeface="Calibri"/>
                <a:sym typeface="Calibri"/>
              </a:rPr>
              <a:t>st Aider</a:t>
            </a:r>
            <a:endParaRPr/>
          </a:p>
        </p:txBody>
      </p:sp>
      <p:cxnSp>
        <p:nvCxnSpPr>
          <p:cNvPr id="552" name="Google Shape;552;p59"/>
          <p:cNvCxnSpPr/>
          <p:nvPr/>
        </p:nvCxnSpPr>
        <p:spPr>
          <a:xfrm>
            <a:off x="8099680" y="1263654"/>
            <a:ext cx="323080" cy="742793"/>
          </a:xfrm>
          <a:prstGeom prst="straightConnector1">
            <a:avLst/>
          </a:prstGeom>
          <a:noFill/>
          <a:ln w="41275" cap="flat" cmpd="sng">
            <a:solidFill>
              <a:schemeClr val="accent1"/>
            </a:solidFill>
            <a:prstDash val="solid"/>
            <a:round/>
            <a:headEnd type="none" w="sm" len="sm"/>
            <a:tailEnd type="triangle" w="med" len="med"/>
          </a:ln>
        </p:spPr>
      </p:cxnSp>
      <p:cxnSp>
        <p:nvCxnSpPr>
          <p:cNvPr id="553" name="Google Shape;553;p59"/>
          <p:cNvCxnSpPr>
            <a:stCxn id="550" idx="2"/>
          </p:cNvCxnSpPr>
          <p:nvPr/>
        </p:nvCxnSpPr>
        <p:spPr>
          <a:xfrm>
            <a:off x="9366352" y="1306127"/>
            <a:ext cx="11100" cy="822600"/>
          </a:xfrm>
          <a:prstGeom prst="straightConnector1">
            <a:avLst/>
          </a:prstGeom>
          <a:noFill/>
          <a:ln w="41275" cap="flat" cmpd="sng">
            <a:solidFill>
              <a:schemeClr val="accent1"/>
            </a:solidFill>
            <a:prstDash val="solid"/>
            <a:round/>
            <a:headEnd type="none" w="sm" len="sm"/>
            <a:tailEnd type="triangle" w="med" len="med"/>
          </a:ln>
        </p:spPr>
      </p:cxnSp>
      <p:cxnSp>
        <p:nvCxnSpPr>
          <p:cNvPr id="554" name="Google Shape;554;p59"/>
          <p:cNvCxnSpPr>
            <a:stCxn id="549" idx="2"/>
          </p:cNvCxnSpPr>
          <p:nvPr/>
        </p:nvCxnSpPr>
        <p:spPr>
          <a:xfrm flipH="1">
            <a:off x="10281259" y="1210104"/>
            <a:ext cx="305400" cy="557700"/>
          </a:xfrm>
          <a:prstGeom prst="straightConnector1">
            <a:avLst/>
          </a:prstGeom>
          <a:noFill/>
          <a:ln w="41275" cap="flat" cmpd="sng">
            <a:solidFill>
              <a:schemeClr val="accent1"/>
            </a:solidFill>
            <a:prstDash val="solid"/>
            <a:round/>
            <a:headEnd type="none" w="sm" len="sm"/>
            <a:tailEnd type="triangle" w="med" len="med"/>
          </a:ln>
        </p:spPr>
      </p:cxnSp>
      <p:pic>
        <p:nvPicPr>
          <p:cNvPr id="555" name="Google Shape;555;p59"/>
          <p:cNvPicPr preferRelativeResize="0"/>
          <p:nvPr/>
        </p:nvPicPr>
        <p:blipFill rotWithShape="1">
          <a:blip r:embed="rId4">
            <a:alphaModFix/>
          </a:blip>
          <a:srcRect/>
          <a:stretch/>
        </p:blipFill>
        <p:spPr>
          <a:xfrm>
            <a:off x="301825" y="1737350"/>
            <a:ext cx="5292756" cy="3670825"/>
          </a:xfrm>
          <a:prstGeom prst="rect">
            <a:avLst/>
          </a:prstGeom>
          <a:noFill/>
          <a:ln>
            <a:noFill/>
          </a:ln>
        </p:spPr>
      </p:pic>
      <p:pic>
        <p:nvPicPr>
          <p:cNvPr id="556" name="Google Shape;556;p59"/>
          <p:cNvPicPr preferRelativeResize="0"/>
          <p:nvPr/>
        </p:nvPicPr>
        <p:blipFill>
          <a:blip r:embed="rId5">
            <a:alphaModFix/>
          </a:blip>
          <a:stretch>
            <a:fillRect/>
          </a:stretch>
        </p:blipFill>
        <p:spPr>
          <a:xfrm>
            <a:off x="5151866" y="5166475"/>
            <a:ext cx="1691525" cy="1691525"/>
          </a:xfrm>
          <a:prstGeom prst="rect">
            <a:avLst/>
          </a:prstGeom>
          <a:noFill/>
          <a:ln>
            <a:noFill/>
          </a:ln>
        </p:spPr>
      </p:pic>
      <p:sp>
        <p:nvSpPr>
          <p:cNvPr id="557" name="Google Shape;557;p59"/>
          <p:cNvSpPr/>
          <p:nvPr/>
        </p:nvSpPr>
        <p:spPr>
          <a:xfrm>
            <a:off x="5594575" y="1664025"/>
            <a:ext cx="806100" cy="464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transport should I use?</a:t>
            </a:r>
          </a:p>
        </p:txBody>
      </p:sp>
      <p:graphicFrame>
        <p:nvGraphicFramePr>
          <p:cNvPr id="4" name="Table 3"/>
          <p:cNvGraphicFramePr>
            <a:graphicFrameLocks noGrp="1"/>
          </p:cNvGraphicFramePr>
          <p:nvPr>
            <p:extLst>
              <p:ext uri="{D42A27DB-BD31-4B8C-83A1-F6EECF244321}">
                <p14:modId xmlns:p14="http://schemas.microsoft.com/office/powerpoint/2010/main" val="1944488185"/>
              </p:ext>
            </p:extLst>
          </p:nvPr>
        </p:nvGraphicFramePr>
        <p:xfrm>
          <a:off x="1532708" y="1881043"/>
          <a:ext cx="9379132" cy="3226525"/>
        </p:xfrm>
        <a:graphic>
          <a:graphicData uri="http://schemas.openxmlformats.org/drawingml/2006/table">
            <a:tbl>
              <a:tblPr firstRow="1" bandRow="1">
                <a:tableStyleId>{5C22544A-7EE6-4342-B048-85BDC9FD1C3A}</a:tableStyleId>
              </a:tblPr>
              <a:tblGrid>
                <a:gridCol w="4689566">
                  <a:extLst>
                    <a:ext uri="{9D8B030D-6E8A-4147-A177-3AD203B41FA5}">
                      <a16:colId xmlns:a16="http://schemas.microsoft.com/office/drawing/2014/main" val="20000"/>
                    </a:ext>
                  </a:extLst>
                </a:gridCol>
                <a:gridCol w="4689566">
                  <a:extLst>
                    <a:ext uri="{9D8B030D-6E8A-4147-A177-3AD203B41FA5}">
                      <a16:colId xmlns:a16="http://schemas.microsoft.com/office/drawing/2014/main" val="20001"/>
                    </a:ext>
                  </a:extLst>
                </a:gridCol>
              </a:tblGrid>
              <a:tr h="676002">
                <a:tc>
                  <a:txBody>
                    <a:bodyPr/>
                    <a:lstStyle/>
                    <a:p>
                      <a:r>
                        <a:rPr lang="en-US" sz="2000" dirty="0"/>
                        <a:t>Indications</a:t>
                      </a:r>
                    </a:p>
                  </a:txBody>
                  <a:tcPr/>
                </a:tc>
                <a:tc>
                  <a:txBody>
                    <a:bodyPr/>
                    <a:lstStyle/>
                    <a:p>
                      <a:r>
                        <a:rPr lang="en-US" sz="2000" dirty="0"/>
                        <a:t>Contraindications</a:t>
                      </a:r>
                    </a:p>
                  </a:txBody>
                  <a:tcPr/>
                </a:tc>
                <a:extLst>
                  <a:ext uri="{0D108BD9-81ED-4DB2-BD59-A6C34878D82A}">
                    <a16:rowId xmlns:a16="http://schemas.microsoft.com/office/drawing/2014/main" val="10000"/>
                  </a:ext>
                </a:extLst>
              </a:tr>
              <a:tr h="673826">
                <a:tc>
                  <a:txBody>
                    <a:bodyPr/>
                    <a:lstStyle/>
                    <a:p>
                      <a:r>
                        <a:rPr lang="en-US" sz="2000" dirty="0"/>
                        <a:t>Alert (can</a:t>
                      </a:r>
                      <a:r>
                        <a:rPr lang="en-US" sz="2000" baseline="0" dirty="0"/>
                        <a:t> protect their own airway</a:t>
                      </a:r>
                      <a:endParaRPr lang="en-US" sz="2000" dirty="0"/>
                    </a:p>
                  </a:txBody>
                  <a:tcPr/>
                </a:tc>
                <a:tc>
                  <a:txBody>
                    <a:bodyPr/>
                    <a:lstStyle/>
                    <a:p>
                      <a:r>
                        <a:rPr lang="en-US" sz="2000" dirty="0"/>
                        <a:t>Unconscious</a:t>
                      </a:r>
                    </a:p>
                  </a:txBody>
                  <a:tcPr/>
                </a:tc>
                <a:extLst>
                  <a:ext uri="{0D108BD9-81ED-4DB2-BD59-A6C34878D82A}">
                    <a16:rowId xmlns:a16="http://schemas.microsoft.com/office/drawing/2014/main" val="10001"/>
                  </a:ext>
                </a:extLst>
              </a:tr>
              <a:tr h="635726">
                <a:tc>
                  <a:txBody>
                    <a:bodyPr/>
                    <a:lstStyle/>
                    <a:p>
                      <a:r>
                        <a:rPr lang="en-US" sz="2000" dirty="0"/>
                        <a:t>Controlled bleeding</a:t>
                      </a:r>
                    </a:p>
                  </a:txBody>
                  <a:tcPr/>
                </a:tc>
                <a:tc>
                  <a:txBody>
                    <a:bodyPr/>
                    <a:lstStyle/>
                    <a:p>
                      <a:r>
                        <a:rPr lang="en-US" sz="2000" dirty="0"/>
                        <a:t>Uncontrolled</a:t>
                      </a:r>
                      <a:r>
                        <a:rPr lang="en-US" sz="2000" baseline="0" dirty="0"/>
                        <a:t> bleeding</a:t>
                      </a:r>
                      <a:endParaRPr lang="en-US" sz="2000" dirty="0"/>
                    </a:p>
                  </a:txBody>
                  <a:tcPr/>
                </a:tc>
                <a:extLst>
                  <a:ext uri="{0D108BD9-81ED-4DB2-BD59-A6C34878D82A}">
                    <a16:rowId xmlns:a16="http://schemas.microsoft.com/office/drawing/2014/main" val="10002"/>
                  </a:ext>
                </a:extLst>
              </a:tr>
              <a:tr h="653143">
                <a:tc>
                  <a:txBody>
                    <a:bodyPr/>
                    <a:lstStyle/>
                    <a:p>
                      <a:r>
                        <a:rPr lang="en-US" sz="2000" dirty="0"/>
                        <a:t>Single Extremity fracture</a:t>
                      </a:r>
                    </a:p>
                    <a:p>
                      <a:endParaRPr lang="en-US" sz="2000" dirty="0"/>
                    </a:p>
                  </a:txBody>
                  <a:tcPr/>
                </a:tc>
                <a:tc>
                  <a:txBody>
                    <a:bodyPr/>
                    <a:lstStyle/>
                    <a:p>
                      <a:r>
                        <a:rPr lang="en-US" sz="2000" dirty="0"/>
                        <a:t>Multiple extremity</a:t>
                      </a:r>
                      <a:r>
                        <a:rPr lang="en-US" sz="2000" baseline="0" dirty="0"/>
                        <a:t> fractures</a:t>
                      </a:r>
                      <a:endParaRPr lang="en-US" sz="2000" dirty="0"/>
                    </a:p>
                  </a:txBody>
                  <a:tcPr/>
                </a:tc>
                <a:extLst>
                  <a:ext uri="{0D108BD9-81ED-4DB2-BD59-A6C34878D82A}">
                    <a16:rowId xmlns:a16="http://schemas.microsoft.com/office/drawing/2014/main" val="10003"/>
                  </a:ext>
                </a:extLst>
              </a:tr>
              <a:tr h="539931">
                <a:tc>
                  <a:txBody>
                    <a:bodyPr/>
                    <a:lstStyle/>
                    <a:p>
                      <a:r>
                        <a:rPr lang="en-US" sz="2000" dirty="0"/>
                        <a:t>Neck immobilization</a:t>
                      </a:r>
                    </a:p>
                  </a:txBody>
                  <a:tcPr/>
                </a:tc>
                <a:tc>
                  <a:txBody>
                    <a:bodyPr/>
                    <a:lstStyle/>
                    <a:p>
                      <a:r>
                        <a:rPr lang="en-US" sz="2000" dirty="0"/>
                        <a:t>Back or pelvis fracture</a:t>
                      </a:r>
                    </a:p>
                  </a:txBody>
                  <a:tcPr/>
                </a:tc>
                <a:extLst>
                  <a:ext uri="{0D108BD9-81ED-4DB2-BD59-A6C34878D82A}">
                    <a16:rowId xmlns:a16="http://schemas.microsoft.com/office/drawing/2014/main" val="10004"/>
                  </a:ext>
                </a:extLst>
              </a:tr>
            </a:tbl>
          </a:graphicData>
        </a:graphic>
      </p:graphicFrame>
      <p:sp>
        <p:nvSpPr>
          <p:cNvPr id="5" name="Down Arrow 4"/>
          <p:cNvSpPr/>
          <p:nvPr/>
        </p:nvSpPr>
        <p:spPr>
          <a:xfrm>
            <a:off x="3378926" y="5220770"/>
            <a:ext cx="548640" cy="5312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8172995" y="5251251"/>
            <a:ext cx="548640" cy="5312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307145" y="5860813"/>
            <a:ext cx="4280339" cy="400110"/>
          </a:xfrm>
          <a:prstGeom prst="rect">
            <a:avLst/>
          </a:prstGeom>
          <a:noFill/>
        </p:spPr>
        <p:txBody>
          <a:bodyPr wrap="none" rtlCol="0">
            <a:spAutoFit/>
          </a:bodyPr>
          <a:lstStyle/>
          <a:p>
            <a:r>
              <a:rPr lang="en-US" sz="2000" b="1" dirty="0"/>
              <a:t>USE A MOTORCAR/AMBULANCE</a:t>
            </a:r>
          </a:p>
        </p:txBody>
      </p:sp>
      <p:sp>
        <p:nvSpPr>
          <p:cNvPr id="8" name="TextBox 7"/>
          <p:cNvSpPr txBox="1"/>
          <p:nvPr/>
        </p:nvSpPr>
        <p:spPr>
          <a:xfrm>
            <a:off x="2220001" y="5860813"/>
            <a:ext cx="2866490" cy="400110"/>
          </a:xfrm>
          <a:prstGeom prst="rect">
            <a:avLst/>
          </a:prstGeom>
          <a:noFill/>
        </p:spPr>
        <p:txBody>
          <a:bodyPr wrap="none" rtlCol="0">
            <a:spAutoFit/>
          </a:bodyPr>
          <a:lstStyle/>
          <a:p>
            <a:r>
              <a:rPr lang="en-US" sz="2000" b="1" dirty="0"/>
              <a:t>USE A MOTORCYCLE</a:t>
            </a:r>
          </a:p>
        </p:txBody>
      </p:sp>
    </p:spTree>
    <p:extLst>
      <p:ext uri="{BB962C8B-B14F-4D97-AF65-F5344CB8AC3E}">
        <p14:creationId xmlns:p14="http://schemas.microsoft.com/office/powerpoint/2010/main" val="1984460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9" name="Google Shape;589;p62"/>
          <p:cNvSpPr txBox="1">
            <a:spLocks noGrp="1"/>
          </p:cNvSpPr>
          <p:nvPr>
            <p:ph type="title"/>
          </p:nvPr>
        </p:nvSpPr>
        <p:spPr>
          <a:xfrm>
            <a:off x="1097280" y="276212"/>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Review Data Form</a:t>
            </a:r>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299" t="8740" r="-1299" b="-8740"/>
          <a:stretch/>
        </p:blipFill>
        <p:spPr>
          <a:xfrm>
            <a:off x="7072330" y="0"/>
            <a:ext cx="5226424" cy="7543800"/>
          </a:xfrm>
          <a:prstGeom prst="rect">
            <a:avLst/>
          </a:prstGeom>
        </p:spPr>
      </p:pic>
      <p:sp>
        <p:nvSpPr>
          <p:cNvPr id="3" name="TextBox 2"/>
          <p:cNvSpPr txBox="1"/>
          <p:nvPr/>
        </p:nvSpPr>
        <p:spPr>
          <a:xfrm>
            <a:off x="348343" y="1726969"/>
            <a:ext cx="6382954" cy="5079083"/>
          </a:xfrm>
          <a:prstGeom prst="rect">
            <a:avLst/>
          </a:prstGeom>
          <a:noFill/>
        </p:spPr>
        <p:txBody>
          <a:bodyPr wrap="square" rtlCol="0">
            <a:spAutoFit/>
          </a:bodyPr>
          <a:lstStyle/>
          <a:p>
            <a:pPr marL="384048" lvl="1" indent="-182880">
              <a:lnSpc>
                <a:spcPct val="150000"/>
              </a:lnSpc>
              <a:buSzPts val="2400"/>
              <a:buFont typeface="Arial"/>
              <a:buChar char="•"/>
            </a:pPr>
            <a:r>
              <a:rPr lang="en-US" sz="2400" dirty="0"/>
              <a:t>Age</a:t>
            </a:r>
          </a:p>
          <a:p>
            <a:pPr marL="384048" lvl="1" indent="-182880">
              <a:lnSpc>
                <a:spcPct val="150000"/>
              </a:lnSpc>
              <a:buSzPts val="2400"/>
              <a:buFont typeface="Arial"/>
              <a:buChar char="•"/>
            </a:pPr>
            <a:r>
              <a:rPr lang="en-US" sz="2400" dirty="0"/>
              <a:t>Sex</a:t>
            </a:r>
          </a:p>
          <a:p>
            <a:pPr marL="384048" lvl="1" indent="-182880">
              <a:lnSpc>
                <a:spcPct val="150000"/>
              </a:lnSpc>
              <a:buSzPts val="2400"/>
              <a:buFont typeface="Arial"/>
              <a:buChar char="•"/>
            </a:pPr>
            <a:r>
              <a:rPr lang="en-US" sz="2400" dirty="0"/>
              <a:t>Cause of Injury</a:t>
            </a:r>
          </a:p>
          <a:p>
            <a:pPr marL="384048" lvl="1" indent="-182880">
              <a:lnSpc>
                <a:spcPct val="150000"/>
              </a:lnSpc>
              <a:buSzPts val="2400"/>
              <a:buFont typeface="Arial"/>
              <a:buChar char="•"/>
            </a:pPr>
            <a:r>
              <a:rPr lang="en-US" sz="2400" dirty="0"/>
              <a:t>Care Provided</a:t>
            </a:r>
          </a:p>
          <a:p>
            <a:pPr marL="384048" lvl="1" indent="-182880">
              <a:lnSpc>
                <a:spcPct val="150000"/>
              </a:lnSpc>
              <a:buSzPts val="2400"/>
              <a:buFont typeface="Arial"/>
              <a:buChar char="•"/>
            </a:pPr>
            <a:r>
              <a:rPr lang="en-US" sz="2400" dirty="0"/>
              <a:t>Area Of Injury</a:t>
            </a:r>
          </a:p>
          <a:p>
            <a:pPr marL="384048" lvl="1" indent="-182880">
              <a:lnSpc>
                <a:spcPct val="150000"/>
              </a:lnSpc>
              <a:buSzPts val="2400"/>
              <a:buFont typeface="Arial"/>
              <a:buChar char="•"/>
            </a:pPr>
            <a:r>
              <a:rPr lang="en-US" sz="2400" dirty="0"/>
              <a:t>Injury Severity</a:t>
            </a:r>
          </a:p>
          <a:p>
            <a:pPr marL="201168" lvl="1">
              <a:lnSpc>
                <a:spcPct val="150000"/>
              </a:lnSpc>
              <a:buSzPts val="2400"/>
            </a:pPr>
            <a:endParaRPr lang="en-US" sz="1500" dirty="0"/>
          </a:p>
          <a:p>
            <a:pPr marL="201168" lvl="1">
              <a:lnSpc>
                <a:spcPct val="150000"/>
              </a:lnSpc>
              <a:buSzPts val="2400"/>
            </a:pPr>
            <a:r>
              <a:rPr lang="en-US" sz="1800" b="1" dirty="0"/>
              <a:t>DO NOT DRIVE AS FAST AS YOU CAN</a:t>
            </a:r>
            <a:r>
              <a:rPr lang="en-US" sz="1800" dirty="0"/>
              <a:t> on the way. Drive at a </a:t>
            </a:r>
            <a:r>
              <a:rPr lang="en-US" sz="1800" b="1" dirty="0"/>
              <a:t>REASONABLE SPEED.</a:t>
            </a:r>
          </a:p>
          <a:p>
            <a:pPr marL="384048" lvl="1" indent="-182880">
              <a:lnSpc>
                <a:spcPct val="150000"/>
              </a:lnSpc>
              <a:buSzPts val="2400"/>
              <a:buFont typeface="Arial"/>
              <a:buChar char="•"/>
            </a:pP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Value/Objectives of First Aid</a:t>
            </a:r>
            <a:endParaRPr/>
          </a:p>
        </p:txBody>
      </p:sp>
      <p:sp>
        <p:nvSpPr>
          <p:cNvPr id="148" name="Google Shape;148;p19"/>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Autofit/>
          </a:bodyPr>
          <a:lstStyle/>
          <a:p>
            <a:pPr marL="384048" lvl="1" indent="-220980">
              <a:spcBef>
                <a:spcPts val="0"/>
              </a:spcBef>
              <a:buSzPts val="3000"/>
              <a:buFont typeface="Arial"/>
              <a:buChar char="•"/>
            </a:pPr>
            <a:r>
              <a:rPr lang="en-US" sz="3000" dirty="0"/>
              <a:t> </a:t>
            </a:r>
            <a:r>
              <a:rPr lang="en-US" sz="3000" b="1" dirty="0"/>
              <a:t>To save lives</a:t>
            </a:r>
          </a:p>
          <a:p>
            <a:pPr marL="384048" lvl="1" indent="-220980">
              <a:spcBef>
                <a:spcPts val="0"/>
              </a:spcBef>
              <a:buSzPts val="3000"/>
              <a:buFont typeface="Arial"/>
              <a:buChar char="•"/>
            </a:pPr>
            <a:endParaRPr lang="en-US" sz="3000" b="1" dirty="0"/>
          </a:p>
          <a:p>
            <a:pPr marL="384048" lvl="1" indent="-220980">
              <a:spcBef>
                <a:spcPts val="0"/>
              </a:spcBef>
              <a:buSzPts val="3000"/>
              <a:buFont typeface="Arial"/>
              <a:buChar char="•"/>
            </a:pPr>
            <a:r>
              <a:rPr lang="en-US" sz="3000" dirty="0"/>
              <a:t>To promote quick recovery</a:t>
            </a:r>
          </a:p>
          <a:p>
            <a:pPr marL="384048" lvl="1" indent="-220980" algn="l" rtl="0">
              <a:lnSpc>
                <a:spcPct val="90000"/>
              </a:lnSpc>
              <a:spcBef>
                <a:spcPts val="0"/>
              </a:spcBef>
              <a:spcAft>
                <a:spcPts val="0"/>
              </a:spcAft>
              <a:buSzPts val="3000"/>
              <a:buFont typeface="Arial"/>
              <a:buChar char="•"/>
            </a:pPr>
            <a:endParaRPr lang="en-US" sz="3000" dirty="0"/>
          </a:p>
          <a:p>
            <a:pPr marL="384048" lvl="1" indent="-220980" algn="l" rtl="0">
              <a:lnSpc>
                <a:spcPct val="90000"/>
              </a:lnSpc>
              <a:spcBef>
                <a:spcPts val="0"/>
              </a:spcBef>
              <a:spcAft>
                <a:spcPts val="0"/>
              </a:spcAft>
              <a:buSzPts val="3000"/>
              <a:buFont typeface="Arial"/>
              <a:buChar char="•"/>
            </a:pPr>
            <a:r>
              <a:rPr lang="en-US" sz="3000" dirty="0"/>
              <a:t> Prevent the worsening of the conditions of victims</a:t>
            </a:r>
          </a:p>
          <a:p>
            <a:pPr marL="163068" lvl="1" indent="0" algn="l" rtl="0">
              <a:lnSpc>
                <a:spcPct val="90000"/>
              </a:lnSpc>
              <a:spcBef>
                <a:spcPts val="600"/>
              </a:spcBef>
              <a:spcAft>
                <a:spcPts val="0"/>
              </a:spcAft>
              <a:buSzPts val="3000"/>
              <a:buNone/>
            </a:pPr>
            <a:endParaRPr sz="3000" dirty="0"/>
          </a:p>
          <a:p>
            <a:pPr marL="384048" lvl="1" indent="-220980" algn="l" rtl="0">
              <a:lnSpc>
                <a:spcPct val="90000"/>
              </a:lnSpc>
              <a:spcBef>
                <a:spcPts val="600"/>
              </a:spcBef>
              <a:spcAft>
                <a:spcPts val="0"/>
              </a:spcAft>
              <a:buSzPts val="3000"/>
              <a:buFont typeface="Arial"/>
              <a:buChar char="•"/>
            </a:pPr>
            <a:r>
              <a:rPr lang="en-US" sz="3000" dirty="0"/>
              <a:t> Prevent additional victims</a:t>
            </a:r>
            <a:endParaRPr sz="3000" dirty="0"/>
          </a:p>
        </p:txBody>
      </p:sp>
      <p:pic>
        <p:nvPicPr>
          <p:cNvPr id="149" name="Google Shape;149;p19"/>
          <p:cNvPicPr preferRelativeResize="0"/>
          <p:nvPr/>
        </p:nvPicPr>
        <p:blipFill>
          <a:blip r:embed="rId3">
            <a:alphaModFix/>
          </a:blip>
          <a:stretch>
            <a:fillRect/>
          </a:stretch>
        </p:blipFill>
        <p:spPr>
          <a:xfrm>
            <a:off x="5154674" y="5166475"/>
            <a:ext cx="1691525" cy="1691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lvl="0" indent="0" rtl="0">
              <a:lnSpc>
                <a:spcPct val="85000"/>
              </a:lnSpc>
              <a:spcBef>
                <a:spcPts val="0"/>
              </a:spcBef>
              <a:spcAft>
                <a:spcPts val="0"/>
              </a:spcAft>
              <a:buClr>
                <a:srgbClr val="3F3F3F"/>
              </a:buClr>
              <a:buSzPts val="4800"/>
              <a:buFont typeface="Calibri"/>
              <a:buNone/>
            </a:pPr>
            <a:r>
              <a:rPr lang="en-US" dirty="0"/>
              <a:t>Qualities of a Good First Responder</a:t>
            </a:r>
            <a:endParaRPr dirty="0"/>
          </a:p>
        </p:txBody>
      </p:sp>
      <p:sp>
        <p:nvSpPr>
          <p:cNvPr id="155" name="Google Shape;155;p20"/>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Autofit/>
          </a:bodyPr>
          <a:lstStyle/>
          <a:p>
            <a:pPr marL="384048" lvl="1" indent="-182880" algn="l" rtl="0">
              <a:lnSpc>
                <a:spcPct val="100000"/>
              </a:lnSpc>
              <a:spcBef>
                <a:spcPts val="0"/>
              </a:spcBef>
              <a:spcAft>
                <a:spcPts val="0"/>
              </a:spcAft>
              <a:buSzPts val="2800"/>
              <a:buFont typeface="Arial"/>
              <a:buChar char="•"/>
            </a:pPr>
            <a:r>
              <a:rPr lang="en-US" sz="2800" dirty="0"/>
              <a:t> Willingness to help</a:t>
            </a:r>
          </a:p>
          <a:p>
            <a:pPr marL="384048" lvl="1" indent="-182880">
              <a:lnSpc>
                <a:spcPct val="100000"/>
              </a:lnSpc>
              <a:spcBef>
                <a:spcPts val="0"/>
              </a:spcBef>
              <a:buSzPts val="2800"/>
              <a:buFont typeface="Arial"/>
              <a:buChar char="•"/>
            </a:pPr>
            <a:r>
              <a:rPr lang="en-US" sz="2800" dirty="0"/>
              <a:t> Competence</a:t>
            </a:r>
          </a:p>
          <a:p>
            <a:pPr marL="384048" lvl="1" indent="-182880" algn="l" rtl="0">
              <a:lnSpc>
                <a:spcPct val="100000"/>
              </a:lnSpc>
              <a:spcBef>
                <a:spcPts val="0"/>
              </a:spcBef>
              <a:spcAft>
                <a:spcPts val="0"/>
              </a:spcAft>
              <a:buSzPts val="2800"/>
              <a:buFont typeface="Arial"/>
              <a:buChar char="•"/>
            </a:pPr>
            <a:r>
              <a:rPr lang="en-US" sz="2800" dirty="0"/>
              <a:t> Confidence</a:t>
            </a:r>
            <a:endParaRPr dirty="0"/>
          </a:p>
          <a:p>
            <a:pPr marL="384048" lvl="1" indent="-182880" algn="l" rtl="0">
              <a:lnSpc>
                <a:spcPct val="90000"/>
              </a:lnSpc>
              <a:spcBef>
                <a:spcPts val="600"/>
              </a:spcBef>
              <a:spcAft>
                <a:spcPts val="0"/>
              </a:spcAft>
              <a:buSzPts val="2800"/>
              <a:buFont typeface="Arial"/>
              <a:buChar char="•"/>
            </a:pPr>
            <a:r>
              <a:rPr lang="en-US" sz="2800" dirty="0"/>
              <a:t> Encouraging</a:t>
            </a:r>
          </a:p>
          <a:p>
            <a:pPr marL="384048" lvl="1" indent="-182880" algn="l" rtl="0">
              <a:lnSpc>
                <a:spcPct val="90000"/>
              </a:lnSpc>
              <a:spcBef>
                <a:spcPts val="600"/>
              </a:spcBef>
              <a:spcAft>
                <a:spcPts val="0"/>
              </a:spcAft>
              <a:buSzPts val="2800"/>
              <a:buFont typeface="Arial"/>
              <a:buChar char="•"/>
            </a:pPr>
            <a:r>
              <a:rPr lang="en-US" sz="2800" dirty="0"/>
              <a:t> Trustworthy</a:t>
            </a:r>
            <a:endParaRPr dirty="0"/>
          </a:p>
          <a:p>
            <a:pPr marL="384048" lvl="1" indent="-182880" algn="l" rtl="0">
              <a:lnSpc>
                <a:spcPct val="90000"/>
              </a:lnSpc>
              <a:spcBef>
                <a:spcPts val="600"/>
              </a:spcBef>
              <a:spcAft>
                <a:spcPts val="0"/>
              </a:spcAft>
              <a:buSzPts val="2800"/>
              <a:buFont typeface="Arial"/>
              <a:buChar char="•"/>
            </a:pPr>
            <a:r>
              <a:rPr lang="en-US" sz="2800" dirty="0"/>
              <a:t> Responsible</a:t>
            </a:r>
            <a:endParaRPr dirty="0"/>
          </a:p>
          <a:p>
            <a:pPr marL="384048" lvl="1" indent="-182880" algn="l" rtl="0">
              <a:lnSpc>
                <a:spcPct val="90000"/>
              </a:lnSpc>
              <a:spcBef>
                <a:spcPts val="600"/>
              </a:spcBef>
              <a:spcAft>
                <a:spcPts val="0"/>
              </a:spcAft>
              <a:buSzPts val="2800"/>
              <a:buFont typeface="Arial"/>
              <a:buChar char="•"/>
            </a:pPr>
            <a:r>
              <a:rPr lang="en-US" sz="2800" dirty="0"/>
              <a:t> Empathetic</a:t>
            </a:r>
          </a:p>
          <a:p>
            <a:pPr marL="201168" lvl="1" indent="0" algn="l" rtl="0">
              <a:lnSpc>
                <a:spcPct val="90000"/>
              </a:lnSpc>
              <a:spcBef>
                <a:spcPts val="600"/>
              </a:spcBef>
              <a:spcAft>
                <a:spcPts val="0"/>
              </a:spcAft>
              <a:buSzPts val="2800"/>
              <a:buNone/>
            </a:pPr>
            <a:endParaRPr sz="2800" dirty="0"/>
          </a:p>
        </p:txBody>
      </p:sp>
      <p:pic>
        <p:nvPicPr>
          <p:cNvPr id="156" name="Google Shape;156;p20"/>
          <p:cNvPicPr preferRelativeResize="0"/>
          <p:nvPr/>
        </p:nvPicPr>
        <p:blipFill>
          <a:blip r:embed="rId3">
            <a:alphaModFix/>
          </a:blip>
          <a:stretch>
            <a:fillRect/>
          </a:stretch>
        </p:blipFill>
        <p:spPr>
          <a:xfrm>
            <a:off x="5154674" y="5166475"/>
            <a:ext cx="1691525" cy="1691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Course Review</a:t>
            </a:r>
            <a:endParaRPr/>
          </a:p>
        </p:txBody>
      </p:sp>
      <p:sp>
        <p:nvSpPr>
          <p:cNvPr id="162" name="Google Shape;162;p2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Autofit/>
          </a:bodyPr>
          <a:lstStyle/>
          <a:p>
            <a:pPr marL="658368" lvl="1" indent="-457200" algn="l" rtl="0">
              <a:lnSpc>
                <a:spcPct val="90000"/>
              </a:lnSpc>
              <a:spcBef>
                <a:spcPts val="0"/>
              </a:spcBef>
              <a:spcAft>
                <a:spcPts val="0"/>
              </a:spcAft>
              <a:buSzPts val="2400"/>
              <a:buFont typeface="Calibri"/>
              <a:buAutoNum type="arabicParenR"/>
            </a:pPr>
            <a:r>
              <a:rPr lang="en-US" sz="2400" dirty="0">
                <a:solidFill>
                  <a:srgbClr val="A5A5A5"/>
                </a:solidFill>
              </a:rPr>
              <a:t>Principles and definitions</a:t>
            </a:r>
            <a:endParaRPr dirty="0"/>
          </a:p>
          <a:p>
            <a:pPr marL="658368" lvl="1" indent="-457200" algn="l" rtl="0">
              <a:lnSpc>
                <a:spcPct val="90000"/>
              </a:lnSpc>
              <a:spcBef>
                <a:spcPts val="600"/>
              </a:spcBef>
              <a:spcAft>
                <a:spcPts val="0"/>
              </a:spcAft>
              <a:buSzPts val="2400"/>
              <a:buFont typeface="Calibri"/>
              <a:buAutoNum type="arabicParenR"/>
            </a:pPr>
            <a:r>
              <a:rPr lang="en-US" sz="2400" dirty="0"/>
              <a:t>Scene Safety (DR)</a:t>
            </a:r>
            <a:endParaRPr dirty="0"/>
          </a:p>
          <a:p>
            <a:pPr marL="658368" lvl="1" indent="-457200" algn="l" rtl="0">
              <a:lnSpc>
                <a:spcPct val="90000"/>
              </a:lnSpc>
              <a:spcBef>
                <a:spcPts val="600"/>
              </a:spcBef>
              <a:spcAft>
                <a:spcPts val="0"/>
              </a:spcAft>
              <a:buSzPts val="2400"/>
              <a:buFont typeface="Calibri"/>
              <a:buAutoNum type="arabicParenR"/>
            </a:pPr>
            <a:r>
              <a:rPr lang="en-US" sz="2400" dirty="0"/>
              <a:t>ABCs</a:t>
            </a:r>
            <a:endParaRPr dirty="0"/>
          </a:p>
          <a:p>
            <a:pPr marL="658368" lvl="1" indent="-457200" algn="l" rtl="0">
              <a:lnSpc>
                <a:spcPct val="90000"/>
              </a:lnSpc>
              <a:spcBef>
                <a:spcPts val="600"/>
              </a:spcBef>
              <a:spcAft>
                <a:spcPts val="0"/>
              </a:spcAft>
              <a:buSzPts val="2400"/>
              <a:buFont typeface="Calibri"/>
              <a:buAutoNum type="arabicParenR"/>
            </a:pPr>
            <a:r>
              <a:rPr lang="en-US" sz="2400" dirty="0"/>
              <a:t>Fracture Splinting</a:t>
            </a:r>
            <a:endParaRPr dirty="0"/>
          </a:p>
          <a:p>
            <a:pPr marL="658368" lvl="1" indent="-457200">
              <a:spcBef>
                <a:spcPts val="600"/>
              </a:spcBef>
              <a:buSzPts val="2400"/>
              <a:buFont typeface="Calibri"/>
              <a:buAutoNum type="arabicParenR"/>
            </a:pPr>
            <a:r>
              <a:rPr lang="en-US" sz="2400" dirty="0"/>
              <a:t>Managing Multiple Victims</a:t>
            </a:r>
          </a:p>
          <a:p>
            <a:pPr marL="658368" lvl="1" indent="-457200" algn="l" rtl="0">
              <a:lnSpc>
                <a:spcPct val="90000"/>
              </a:lnSpc>
              <a:spcBef>
                <a:spcPts val="600"/>
              </a:spcBef>
              <a:spcAft>
                <a:spcPts val="0"/>
              </a:spcAft>
              <a:buSzPts val="2400"/>
              <a:buFont typeface="Calibri"/>
              <a:buAutoNum type="arabicParenR"/>
            </a:pPr>
            <a:r>
              <a:rPr lang="en-US" sz="2400" dirty="0"/>
              <a:t>Victim Transport</a:t>
            </a:r>
            <a:endParaRPr dirty="0"/>
          </a:p>
          <a:p>
            <a:pPr marL="658368" lvl="1" indent="-330200" algn="l" rtl="0">
              <a:lnSpc>
                <a:spcPct val="90000"/>
              </a:lnSpc>
              <a:spcBef>
                <a:spcPts val="600"/>
              </a:spcBef>
              <a:spcAft>
                <a:spcPts val="0"/>
              </a:spcAft>
              <a:buSzPts val="2000"/>
              <a:buFont typeface="Calibri"/>
              <a:buNone/>
            </a:pPr>
            <a:endParaRPr sz="2000" dirty="0"/>
          </a:p>
        </p:txBody>
      </p:sp>
      <p:pic>
        <p:nvPicPr>
          <p:cNvPr id="163" name="Google Shape;163;p21"/>
          <p:cNvPicPr preferRelativeResize="0"/>
          <p:nvPr/>
        </p:nvPicPr>
        <p:blipFill>
          <a:blip r:embed="rId3">
            <a:alphaModFix/>
          </a:blip>
          <a:stretch>
            <a:fillRect/>
          </a:stretch>
        </p:blipFill>
        <p:spPr>
          <a:xfrm>
            <a:off x="5154674" y="5166475"/>
            <a:ext cx="1691525" cy="1691525"/>
          </a:xfrm>
          <a:prstGeom prst="rect">
            <a:avLst/>
          </a:prstGeom>
          <a:noFill/>
          <a:ln>
            <a:noFill/>
          </a:ln>
        </p:spPr>
      </p:pic>
      <p:pic>
        <p:nvPicPr>
          <p:cNvPr id="164" name="Google Shape;164;p21"/>
          <p:cNvPicPr preferRelativeResize="0"/>
          <p:nvPr/>
        </p:nvPicPr>
        <p:blipFill>
          <a:blip r:embed="rId4">
            <a:alphaModFix/>
          </a:blip>
          <a:stretch>
            <a:fillRect/>
          </a:stretch>
        </p:blipFill>
        <p:spPr>
          <a:xfrm>
            <a:off x="10474880" y="1845734"/>
            <a:ext cx="1361600" cy="4287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2) Scene Safety - </a:t>
            </a:r>
            <a:r>
              <a:rPr lang="en-US" b="1"/>
              <a:t>D </a:t>
            </a:r>
            <a:r>
              <a:rPr lang="en-US"/>
              <a:t>(Danger)</a:t>
            </a:r>
            <a:endParaRPr/>
          </a:p>
        </p:txBody>
      </p:sp>
      <p:sp>
        <p:nvSpPr>
          <p:cNvPr id="170" name="Google Shape;170;p22"/>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Autofit/>
          </a:bodyPr>
          <a:lstStyle/>
          <a:p>
            <a:pPr indent="0">
              <a:spcBef>
                <a:spcPts val="0"/>
              </a:spcBef>
              <a:buNone/>
            </a:pPr>
            <a:r>
              <a:rPr lang="en-US" sz="2400" b="1" dirty="0"/>
              <a:t>Personal safety is your priority</a:t>
            </a:r>
          </a:p>
          <a:p>
            <a:pPr indent="0">
              <a:spcBef>
                <a:spcPts val="0"/>
              </a:spcBef>
              <a:buNone/>
            </a:pPr>
            <a:endParaRPr sz="2400" dirty="0"/>
          </a:p>
          <a:p>
            <a:pPr marL="914400" indent="-457200">
              <a:spcBef>
                <a:spcPts val="0"/>
              </a:spcBef>
              <a:buFont typeface="+mj-lt"/>
              <a:buAutoNum type="arabicPeriod"/>
            </a:pPr>
            <a:r>
              <a:rPr lang="en-US" sz="2400" b="1" dirty="0"/>
              <a:t>Ask someone to call for help</a:t>
            </a:r>
            <a:endParaRPr sz="2400" b="1" dirty="0"/>
          </a:p>
          <a:p>
            <a:pPr marL="2286000" indent="-457200">
              <a:spcBef>
                <a:spcPts val="0"/>
              </a:spcBef>
              <a:buFont typeface="+mj-lt"/>
              <a:buAutoNum type="arabicPeriod"/>
            </a:pPr>
            <a:endParaRPr sz="2400" dirty="0"/>
          </a:p>
          <a:p>
            <a:pPr marL="914400" indent="-457200">
              <a:spcBef>
                <a:spcPts val="0"/>
              </a:spcBef>
              <a:buFont typeface="+mj-lt"/>
              <a:buAutoNum type="arabicPeriod"/>
            </a:pPr>
            <a:r>
              <a:rPr lang="en-US" sz="2400" b="1" dirty="0"/>
              <a:t>Put on your gloves and make sure it is SAFE to approach</a:t>
            </a:r>
          </a:p>
          <a:p>
            <a:pPr marL="1371600" lvl="1" indent="-457200">
              <a:spcBef>
                <a:spcPts val="0"/>
              </a:spcBef>
            </a:pPr>
            <a:r>
              <a:rPr lang="en-US" sz="2200" dirty="0"/>
              <a:t>Block traffic if needed</a:t>
            </a:r>
          </a:p>
          <a:p>
            <a:pPr marL="1371600" lvl="1" indent="-457200">
              <a:spcBef>
                <a:spcPts val="0"/>
              </a:spcBef>
            </a:pPr>
            <a:r>
              <a:rPr lang="en-US" sz="2200" dirty="0"/>
              <a:t>Stay in the “safety zone” (6m/20ft)</a:t>
            </a:r>
          </a:p>
          <a:p>
            <a:pPr marL="914400" indent="-457200">
              <a:spcBef>
                <a:spcPts val="0"/>
              </a:spcBef>
              <a:buFont typeface="+mj-lt"/>
              <a:buAutoNum type="arabicPeriod"/>
            </a:pPr>
            <a:endParaRPr lang="en-US" sz="2400" b="1" dirty="0"/>
          </a:p>
          <a:p>
            <a:pPr marL="914400" indent="-457200">
              <a:spcBef>
                <a:spcPts val="0"/>
              </a:spcBef>
              <a:buFont typeface="+mj-lt"/>
              <a:buAutoNum type="arabicPeriod"/>
            </a:pPr>
            <a:r>
              <a:rPr lang="en-US" sz="2400" b="1" dirty="0"/>
              <a:t>Protect yourself and the victim from potential hazards</a:t>
            </a:r>
            <a:endParaRPr sz="2400" dirty="0"/>
          </a:p>
          <a:p>
            <a:pPr marL="1257300" lvl="1">
              <a:spcBef>
                <a:spcPts val="0"/>
              </a:spcBef>
              <a:buFont typeface="Arial" panose="020B0604020202020204" pitchFamily="34" charset="0"/>
              <a:buChar char="•"/>
            </a:pPr>
            <a:r>
              <a:rPr lang="en-US" sz="2200" dirty="0"/>
              <a:t>Assume patients carry infections – Always protect yourself!</a:t>
            </a:r>
          </a:p>
          <a:p>
            <a:pPr marL="1257300" lvl="1">
              <a:spcBef>
                <a:spcPts val="0"/>
              </a:spcBef>
              <a:buFont typeface="Arial" panose="020B0604020202020204" pitchFamily="34" charset="0"/>
              <a:buChar char="•"/>
            </a:pPr>
            <a:r>
              <a:rPr lang="en-US" sz="2200" dirty="0"/>
              <a:t>Stabilize vehicles</a:t>
            </a:r>
          </a:p>
          <a:p>
            <a:pPr marL="384048" lvl="1" indent="-55879" algn="l" rtl="0">
              <a:lnSpc>
                <a:spcPct val="90000"/>
              </a:lnSpc>
              <a:spcBef>
                <a:spcPts val="600"/>
              </a:spcBef>
              <a:spcAft>
                <a:spcPts val="0"/>
              </a:spcAft>
              <a:buSzPts val="2000"/>
              <a:buFont typeface="Arial"/>
              <a:buNone/>
            </a:pPr>
            <a:endParaRPr sz="2400" dirty="0"/>
          </a:p>
        </p:txBody>
      </p:sp>
      <p:pic>
        <p:nvPicPr>
          <p:cNvPr id="171" name="Google Shape;171;p22"/>
          <p:cNvPicPr preferRelativeResize="0"/>
          <p:nvPr/>
        </p:nvPicPr>
        <p:blipFill>
          <a:blip r:embed="rId3">
            <a:alphaModFix/>
          </a:blip>
          <a:stretch>
            <a:fillRect/>
          </a:stretch>
        </p:blipFill>
        <p:spPr>
          <a:xfrm>
            <a:off x="5154674" y="5166475"/>
            <a:ext cx="1691525" cy="1691525"/>
          </a:xfrm>
          <a:prstGeom prst="rect">
            <a:avLst/>
          </a:prstGeom>
          <a:noFill/>
          <a:ln>
            <a:noFill/>
          </a:ln>
        </p:spPr>
      </p:pic>
      <p:pic>
        <p:nvPicPr>
          <p:cNvPr id="5" name="Google Shape;164;p21"/>
          <p:cNvPicPr preferRelativeResize="0"/>
          <p:nvPr/>
        </p:nvPicPr>
        <p:blipFill>
          <a:blip r:embed="rId4">
            <a:alphaModFix/>
          </a:blip>
          <a:stretch>
            <a:fillRect/>
          </a:stretch>
        </p:blipFill>
        <p:spPr>
          <a:xfrm>
            <a:off x="10474880" y="1845734"/>
            <a:ext cx="1361600" cy="4287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4"/>
          <p:cNvSpPr txBox="1">
            <a:spLocks noGrp="1"/>
          </p:cNvSpPr>
          <p:nvPr>
            <p:ph type="title"/>
          </p:nvPr>
        </p:nvSpPr>
        <p:spPr>
          <a:xfrm>
            <a:off x="1097280" y="260128"/>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2) Scene Safety - </a:t>
            </a:r>
            <a:r>
              <a:rPr lang="en-US" b="1"/>
              <a:t>R </a:t>
            </a:r>
            <a:r>
              <a:rPr lang="en-US"/>
              <a:t>(Response)</a:t>
            </a:r>
            <a:endParaRPr/>
          </a:p>
        </p:txBody>
      </p:sp>
      <p:sp>
        <p:nvSpPr>
          <p:cNvPr id="184" name="Google Shape;184;p24"/>
          <p:cNvSpPr txBox="1">
            <a:spLocks noGrp="1"/>
          </p:cNvSpPr>
          <p:nvPr>
            <p:ph type="body" idx="1"/>
          </p:nvPr>
        </p:nvSpPr>
        <p:spPr>
          <a:xfrm>
            <a:off x="1097275" y="1845725"/>
            <a:ext cx="8993023" cy="4023300"/>
          </a:xfrm>
          <a:prstGeom prst="rect">
            <a:avLst/>
          </a:prstGeom>
          <a:noFill/>
          <a:ln>
            <a:noFill/>
          </a:ln>
        </p:spPr>
        <p:txBody>
          <a:bodyPr spcFirstLastPara="1" wrap="square" lIns="0" tIns="45700" rIns="0" bIns="45700" anchor="t" anchorCtr="0">
            <a:noAutofit/>
          </a:bodyPr>
          <a:lstStyle/>
          <a:p>
            <a:pPr marL="457200" lvl="0" indent="-393700" algn="l" rtl="0">
              <a:spcBef>
                <a:spcPts val="0"/>
              </a:spcBef>
              <a:spcAft>
                <a:spcPts val="0"/>
              </a:spcAft>
              <a:buSzPts val="2600"/>
              <a:buAutoNum type="arabicPeriod"/>
            </a:pPr>
            <a:r>
              <a:rPr lang="en-US" sz="2600" dirty="0"/>
              <a:t>Ask the victim </a:t>
            </a:r>
            <a:r>
              <a:rPr lang="en-US" sz="2600" b="1" dirty="0"/>
              <a:t>“Are you ok?” </a:t>
            </a:r>
          </a:p>
          <a:p>
            <a:pPr marL="457200" lvl="0" indent="-393700" algn="l" rtl="0">
              <a:spcBef>
                <a:spcPts val="0"/>
              </a:spcBef>
              <a:spcAft>
                <a:spcPts val="0"/>
              </a:spcAft>
              <a:buSzPts val="2600"/>
              <a:buAutoNum type="arabicPeriod"/>
            </a:pPr>
            <a:endParaRPr sz="1200" b="1" dirty="0"/>
          </a:p>
          <a:p>
            <a:pPr marL="685800" lvl="0" indent="-228600" algn="l" rtl="0">
              <a:spcBef>
                <a:spcPts val="0"/>
              </a:spcBef>
              <a:spcAft>
                <a:spcPts val="0"/>
              </a:spcAft>
              <a:buFont typeface="+mj-lt"/>
              <a:buAutoNum type="arabicPeriod"/>
            </a:pPr>
            <a:endParaRPr sz="600" dirty="0"/>
          </a:p>
          <a:p>
            <a:pPr marL="457200" lvl="0" indent="-393700" algn="l" rtl="0">
              <a:spcBef>
                <a:spcPts val="0"/>
              </a:spcBef>
              <a:spcAft>
                <a:spcPts val="0"/>
              </a:spcAft>
              <a:buSzPts val="2600"/>
              <a:buAutoNum type="arabicPeriod"/>
            </a:pPr>
            <a:r>
              <a:rPr lang="en-US" sz="2600" dirty="0"/>
              <a:t>Identify yourself as a trained first responder - </a:t>
            </a:r>
            <a:r>
              <a:rPr lang="en-US" sz="2600" b="1" dirty="0"/>
              <a:t>“Do I have permission to help you?”</a:t>
            </a:r>
          </a:p>
          <a:p>
            <a:pPr lvl="1" indent="-393700">
              <a:spcBef>
                <a:spcPts val="0"/>
              </a:spcBef>
              <a:buSzPts val="2600"/>
            </a:pPr>
            <a:r>
              <a:rPr lang="en-US" sz="2400" dirty="0"/>
              <a:t>Obtain Consent/Permission</a:t>
            </a:r>
          </a:p>
          <a:p>
            <a:pPr marL="457200" lvl="0" indent="-393700" algn="l" rtl="0">
              <a:spcBef>
                <a:spcPts val="0"/>
              </a:spcBef>
              <a:spcAft>
                <a:spcPts val="0"/>
              </a:spcAft>
              <a:buSzPts val="2600"/>
              <a:buAutoNum type="arabicPeriod"/>
            </a:pPr>
            <a:endParaRPr sz="1200" b="1" dirty="0"/>
          </a:p>
          <a:p>
            <a:pPr marL="685800" lvl="0" indent="-228600" algn="l" rtl="0">
              <a:spcBef>
                <a:spcPts val="0"/>
              </a:spcBef>
              <a:spcAft>
                <a:spcPts val="0"/>
              </a:spcAft>
              <a:buFont typeface="+mj-lt"/>
              <a:buAutoNum type="arabicPeriod"/>
            </a:pPr>
            <a:endParaRPr sz="600" dirty="0"/>
          </a:p>
          <a:p>
            <a:pPr marL="457200" lvl="0" indent="-393700" algn="l" rtl="0">
              <a:lnSpc>
                <a:spcPct val="90000"/>
              </a:lnSpc>
              <a:spcBef>
                <a:spcPts val="600"/>
              </a:spcBef>
              <a:spcAft>
                <a:spcPts val="0"/>
              </a:spcAft>
              <a:buSzPts val="2600"/>
              <a:buAutoNum type="arabicPeriod"/>
            </a:pPr>
            <a:r>
              <a:rPr lang="en-US" sz="2600" dirty="0"/>
              <a:t>Quickly assess if the victim is in immediate danger and needs to be moved</a:t>
            </a:r>
          </a:p>
          <a:p>
            <a:pPr marL="457200" lvl="0" indent="-393700" algn="l" rtl="0">
              <a:lnSpc>
                <a:spcPct val="90000"/>
              </a:lnSpc>
              <a:spcBef>
                <a:spcPts val="600"/>
              </a:spcBef>
              <a:spcAft>
                <a:spcPts val="0"/>
              </a:spcAft>
              <a:buSzPts val="2600"/>
              <a:buAutoNum type="arabicPeriod"/>
            </a:pPr>
            <a:endParaRPr sz="1200" dirty="0"/>
          </a:p>
          <a:p>
            <a:pPr marL="685800" lvl="0" indent="-228600" algn="l" rtl="0">
              <a:lnSpc>
                <a:spcPct val="90000"/>
              </a:lnSpc>
              <a:spcBef>
                <a:spcPts val="600"/>
              </a:spcBef>
              <a:spcAft>
                <a:spcPts val="0"/>
              </a:spcAft>
              <a:buFont typeface="+mj-lt"/>
              <a:buAutoNum type="arabicPeriod"/>
            </a:pPr>
            <a:endParaRPr sz="600" dirty="0"/>
          </a:p>
          <a:p>
            <a:pPr marL="457200" lvl="0" indent="-393700" algn="l" rtl="0">
              <a:lnSpc>
                <a:spcPct val="90000"/>
              </a:lnSpc>
              <a:spcBef>
                <a:spcPts val="600"/>
              </a:spcBef>
              <a:spcAft>
                <a:spcPts val="0"/>
              </a:spcAft>
              <a:buSzPts val="2600"/>
              <a:buAutoNum type="arabicPeriod"/>
            </a:pPr>
            <a:r>
              <a:rPr lang="en-US" sz="2600" dirty="0"/>
              <a:t>If victim is in potential danger, ask for help from others and move the patient</a:t>
            </a:r>
            <a:endParaRPr sz="2600" dirty="0"/>
          </a:p>
        </p:txBody>
      </p:sp>
      <p:pic>
        <p:nvPicPr>
          <p:cNvPr id="185" name="Google Shape;185;p24"/>
          <p:cNvPicPr preferRelativeResize="0"/>
          <p:nvPr/>
        </p:nvPicPr>
        <p:blipFill>
          <a:blip r:embed="rId3">
            <a:alphaModFix/>
          </a:blip>
          <a:stretch>
            <a:fillRect/>
          </a:stretch>
        </p:blipFill>
        <p:spPr>
          <a:xfrm>
            <a:off x="5154674" y="5166475"/>
            <a:ext cx="1691525" cy="1691525"/>
          </a:xfrm>
          <a:prstGeom prst="rect">
            <a:avLst/>
          </a:prstGeom>
          <a:noFill/>
          <a:ln>
            <a:noFill/>
          </a:ln>
        </p:spPr>
      </p:pic>
      <p:pic>
        <p:nvPicPr>
          <p:cNvPr id="5" name="Google Shape;164;p21"/>
          <p:cNvPicPr preferRelativeResize="0"/>
          <p:nvPr/>
        </p:nvPicPr>
        <p:blipFill>
          <a:blip r:embed="rId4">
            <a:alphaModFix/>
          </a:blip>
          <a:stretch>
            <a:fillRect/>
          </a:stretch>
        </p:blipFill>
        <p:spPr>
          <a:xfrm>
            <a:off x="10474880" y="1845734"/>
            <a:ext cx="1361600" cy="4287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5"/>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Course Review</a:t>
            </a:r>
            <a:endParaRPr/>
          </a:p>
        </p:txBody>
      </p:sp>
      <p:sp>
        <p:nvSpPr>
          <p:cNvPr id="191" name="Google Shape;191;p25"/>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Autofit/>
          </a:bodyPr>
          <a:lstStyle/>
          <a:p>
            <a:pPr marL="658368" lvl="1" indent="-457200" algn="l" rtl="0">
              <a:lnSpc>
                <a:spcPct val="90000"/>
              </a:lnSpc>
              <a:spcBef>
                <a:spcPts val="0"/>
              </a:spcBef>
              <a:spcAft>
                <a:spcPts val="0"/>
              </a:spcAft>
              <a:buClr>
                <a:srgbClr val="999999"/>
              </a:buClr>
              <a:buSzPts val="2400"/>
              <a:buFont typeface="Calibri"/>
              <a:buAutoNum type="arabicParenR"/>
            </a:pPr>
            <a:r>
              <a:rPr lang="en-US" sz="2400" dirty="0">
                <a:solidFill>
                  <a:srgbClr val="999999"/>
                </a:solidFill>
              </a:rPr>
              <a:t>Principles and definitions</a:t>
            </a:r>
            <a:endParaRPr dirty="0">
              <a:solidFill>
                <a:srgbClr val="999999"/>
              </a:solidFill>
            </a:endParaRPr>
          </a:p>
          <a:p>
            <a:pPr marL="658368" lvl="1" indent="-457200" algn="l" rtl="0">
              <a:lnSpc>
                <a:spcPct val="90000"/>
              </a:lnSpc>
              <a:spcBef>
                <a:spcPts val="600"/>
              </a:spcBef>
              <a:spcAft>
                <a:spcPts val="0"/>
              </a:spcAft>
              <a:buClr>
                <a:srgbClr val="999999"/>
              </a:buClr>
              <a:buSzPts val="2400"/>
              <a:buFont typeface="Calibri"/>
              <a:buAutoNum type="arabicParenR"/>
            </a:pPr>
            <a:r>
              <a:rPr lang="en-US" sz="2400" dirty="0">
                <a:solidFill>
                  <a:srgbClr val="999999"/>
                </a:solidFill>
              </a:rPr>
              <a:t>Scene Safety (DR)</a:t>
            </a:r>
            <a:endParaRPr dirty="0">
              <a:solidFill>
                <a:srgbClr val="999999"/>
              </a:solidFill>
            </a:endParaRPr>
          </a:p>
          <a:p>
            <a:pPr marL="658368" lvl="1" indent="-457200" algn="l" rtl="0">
              <a:lnSpc>
                <a:spcPct val="90000"/>
              </a:lnSpc>
              <a:spcBef>
                <a:spcPts val="600"/>
              </a:spcBef>
              <a:spcAft>
                <a:spcPts val="0"/>
              </a:spcAft>
              <a:buSzPts val="2400"/>
              <a:buFont typeface="Calibri"/>
              <a:buAutoNum type="arabicParenR"/>
            </a:pPr>
            <a:r>
              <a:rPr lang="en-US" sz="2400" dirty="0"/>
              <a:t>ABCs</a:t>
            </a:r>
            <a:endParaRPr dirty="0"/>
          </a:p>
          <a:p>
            <a:pPr marL="658368" lvl="1" indent="-457200" algn="l" rtl="0">
              <a:lnSpc>
                <a:spcPct val="90000"/>
              </a:lnSpc>
              <a:spcBef>
                <a:spcPts val="600"/>
              </a:spcBef>
              <a:spcAft>
                <a:spcPts val="0"/>
              </a:spcAft>
              <a:buSzPts val="2400"/>
              <a:buFont typeface="Calibri"/>
              <a:buAutoNum type="arabicParenR"/>
            </a:pPr>
            <a:r>
              <a:rPr lang="en-US" sz="2400" dirty="0"/>
              <a:t>Fracture Splinting</a:t>
            </a:r>
          </a:p>
          <a:p>
            <a:pPr marL="658368" lvl="1" indent="-457200">
              <a:spcBef>
                <a:spcPts val="600"/>
              </a:spcBef>
              <a:buSzPts val="2400"/>
              <a:buFont typeface="Calibri"/>
              <a:buAutoNum type="arabicParenR"/>
            </a:pPr>
            <a:r>
              <a:rPr lang="en-US" sz="2400" dirty="0"/>
              <a:t>Managing Multiple Victims</a:t>
            </a:r>
            <a:endParaRPr sz="2400" dirty="0"/>
          </a:p>
          <a:p>
            <a:pPr marL="658368" lvl="1" indent="-457200" algn="l" rtl="0">
              <a:lnSpc>
                <a:spcPct val="90000"/>
              </a:lnSpc>
              <a:spcBef>
                <a:spcPts val="600"/>
              </a:spcBef>
              <a:spcAft>
                <a:spcPts val="0"/>
              </a:spcAft>
              <a:buSzPts val="2400"/>
              <a:buFont typeface="Calibri"/>
              <a:buAutoNum type="arabicParenR"/>
            </a:pPr>
            <a:r>
              <a:rPr lang="en-US" sz="2400" dirty="0"/>
              <a:t>Victim Transport</a:t>
            </a:r>
            <a:endParaRPr dirty="0"/>
          </a:p>
          <a:p>
            <a:pPr marL="658368" lvl="1" indent="-330200" algn="l" rtl="0">
              <a:lnSpc>
                <a:spcPct val="90000"/>
              </a:lnSpc>
              <a:spcBef>
                <a:spcPts val="600"/>
              </a:spcBef>
              <a:spcAft>
                <a:spcPts val="0"/>
              </a:spcAft>
              <a:buSzPts val="2000"/>
              <a:buFont typeface="Calibri"/>
              <a:buNone/>
            </a:pPr>
            <a:endParaRPr sz="2000" dirty="0"/>
          </a:p>
        </p:txBody>
      </p:sp>
      <p:pic>
        <p:nvPicPr>
          <p:cNvPr id="192" name="Google Shape;192;p25"/>
          <p:cNvPicPr preferRelativeResize="0"/>
          <p:nvPr/>
        </p:nvPicPr>
        <p:blipFill>
          <a:blip r:embed="rId3">
            <a:alphaModFix/>
          </a:blip>
          <a:stretch>
            <a:fillRect/>
          </a:stretch>
        </p:blipFill>
        <p:spPr>
          <a:xfrm>
            <a:off x="5154674" y="5166475"/>
            <a:ext cx="1691525" cy="1691525"/>
          </a:xfrm>
          <a:prstGeom prst="rect">
            <a:avLst/>
          </a:prstGeom>
          <a:noFill/>
          <a:ln>
            <a:noFill/>
          </a:ln>
        </p:spPr>
      </p:pic>
      <p:pic>
        <p:nvPicPr>
          <p:cNvPr id="7" name="Google Shape;164;p21"/>
          <p:cNvPicPr preferRelativeResize="0"/>
          <p:nvPr/>
        </p:nvPicPr>
        <p:blipFill>
          <a:blip r:embed="rId4">
            <a:alphaModFix/>
          </a:blip>
          <a:stretch>
            <a:fillRect/>
          </a:stretch>
        </p:blipFill>
        <p:spPr>
          <a:xfrm>
            <a:off x="10474880" y="1845734"/>
            <a:ext cx="1361600" cy="4287375"/>
          </a:xfrm>
          <a:prstGeom prst="rect">
            <a:avLst/>
          </a:prstGeom>
          <a:noFill/>
          <a:ln>
            <a:noFill/>
          </a:ln>
        </p:spPr>
      </p:pic>
    </p:spTree>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3856</TotalTime>
  <Words>2112</Words>
  <Application>Microsoft Macintosh PowerPoint</Application>
  <PresentationFormat>Widescreen</PresentationFormat>
  <Paragraphs>399</Paragraphs>
  <Slides>34</Slides>
  <Notes>34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Retrospect</vt:lpstr>
      <vt:lpstr>First Responder Training</vt:lpstr>
      <vt:lpstr>Course Review</vt:lpstr>
      <vt:lpstr>Introduction to First Aid</vt:lpstr>
      <vt:lpstr>Value/Objectives of First Aid</vt:lpstr>
      <vt:lpstr>Qualities of a Good First Responder</vt:lpstr>
      <vt:lpstr>Course Review</vt:lpstr>
      <vt:lpstr>2) Scene Safety - D (Danger)</vt:lpstr>
      <vt:lpstr>2) Scene Safety - R (Response)</vt:lpstr>
      <vt:lpstr>Course Review</vt:lpstr>
      <vt:lpstr>3) ABC’s</vt:lpstr>
      <vt:lpstr>Airway</vt:lpstr>
      <vt:lpstr>Breathing</vt:lpstr>
      <vt:lpstr>Recovery Position</vt:lpstr>
      <vt:lpstr>Circulation- Pulse</vt:lpstr>
      <vt:lpstr>3) ABCs</vt:lpstr>
      <vt:lpstr>External Bleeding VS Internal Bleeding</vt:lpstr>
      <vt:lpstr>Circulation- Bleeding Treatment</vt:lpstr>
      <vt:lpstr>Circulation- Tourniquetting</vt:lpstr>
      <vt:lpstr>Circulation- Burns</vt:lpstr>
      <vt:lpstr>3) ABC’s</vt:lpstr>
      <vt:lpstr>Course Review</vt:lpstr>
      <vt:lpstr>4) Fracture Splinting</vt:lpstr>
      <vt:lpstr>4) Fracture Splinting</vt:lpstr>
      <vt:lpstr>4) Fracture Splinting</vt:lpstr>
      <vt:lpstr>4) Fracture Splinting</vt:lpstr>
      <vt:lpstr>5) Managing Multiple Victims</vt:lpstr>
      <vt:lpstr>Course Review</vt:lpstr>
      <vt:lpstr>6) Victim Transport</vt:lpstr>
      <vt:lpstr>6) Victim Transport - (Stabilize)</vt:lpstr>
      <vt:lpstr>Neck Immobilization</vt:lpstr>
      <vt:lpstr>6) Victim Transport - (Move)</vt:lpstr>
      <vt:lpstr>6) Victim Transport</vt:lpstr>
      <vt:lpstr>What transport should I use?</vt:lpstr>
      <vt:lpstr>Review Data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Aider Training</dc:title>
  <dc:creator>Zach Eisner</dc:creator>
  <cp:lastModifiedBy>Eisner, Zachary</cp:lastModifiedBy>
  <cp:revision>49</cp:revision>
  <dcterms:modified xsi:type="dcterms:W3CDTF">2019-09-04T02:59:38Z</dcterms:modified>
</cp:coreProperties>
</file>